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04" r:id="rId2"/>
    <p:sldId id="435" r:id="rId3"/>
    <p:sldId id="436" r:id="rId4"/>
    <p:sldId id="408" r:id="rId5"/>
    <p:sldId id="409" r:id="rId6"/>
    <p:sldId id="413" r:id="rId7"/>
    <p:sldId id="414" r:id="rId8"/>
    <p:sldId id="415"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4" r:id="rId26"/>
    <p:sldId id="433"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TRIBOI" userId="e16d0e79-88f0-46a0-b13f-cffd5954a7ef" providerId="ADAL" clId="{F932E8A7-019D-48CF-9EAD-5BEEB1FEF7B2}"/>
    <pc:docChg chg="custSel addSld delSld modSld">
      <pc:chgData name="Cristina TRIBOI" userId="e16d0e79-88f0-46a0-b13f-cffd5954a7ef" providerId="ADAL" clId="{F932E8A7-019D-48CF-9EAD-5BEEB1FEF7B2}" dt="2023-05-29T07:56:03.061" v="23" actId="47"/>
      <pc:docMkLst>
        <pc:docMk/>
      </pc:docMkLst>
      <pc:sldChg chg="delSp modSp del mod">
        <pc:chgData name="Cristina TRIBOI" userId="e16d0e79-88f0-46a0-b13f-cffd5954a7ef" providerId="ADAL" clId="{F932E8A7-019D-48CF-9EAD-5BEEB1FEF7B2}" dt="2023-05-29T07:56:03.061" v="23" actId="47"/>
        <pc:sldMkLst>
          <pc:docMk/>
          <pc:sldMk cId="2229535412" sldId="256"/>
        </pc:sldMkLst>
        <pc:spChg chg="del mod">
          <ac:chgData name="Cristina TRIBOI" userId="e16d0e79-88f0-46a0-b13f-cffd5954a7ef" providerId="ADAL" clId="{F932E8A7-019D-48CF-9EAD-5BEEB1FEF7B2}" dt="2023-05-29T07:53:52.663" v="2"/>
          <ac:spMkLst>
            <pc:docMk/>
            <pc:sldMk cId="2229535412" sldId="256"/>
            <ac:spMk id="11" creationId="{A5703882-15EE-46A1-9114-D08A32625804}"/>
          </ac:spMkLst>
        </pc:spChg>
      </pc:sldChg>
      <pc:sldChg chg="delSp modSp del mod">
        <pc:chgData name="Cristina TRIBOI" userId="e16d0e79-88f0-46a0-b13f-cffd5954a7ef" providerId="ADAL" clId="{F932E8A7-019D-48CF-9EAD-5BEEB1FEF7B2}" dt="2023-05-29T07:54:32.854" v="12" actId="47"/>
        <pc:sldMkLst>
          <pc:docMk/>
          <pc:sldMk cId="246865473" sldId="397"/>
        </pc:sldMkLst>
        <pc:spChg chg="mod">
          <ac:chgData name="Cristina TRIBOI" userId="e16d0e79-88f0-46a0-b13f-cffd5954a7ef" providerId="ADAL" clId="{F932E8A7-019D-48CF-9EAD-5BEEB1FEF7B2}" dt="2023-05-29T07:53:55.938" v="4" actId="27636"/>
          <ac:spMkLst>
            <pc:docMk/>
            <pc:sldMk cId="246865473" sldId="397"/>
            <ac:spMk id="2" creationId="{01BE63D6-E194-4374-B3F3-A579369BB2F1}"/>
          </ac:spMkLst>
        </pc:spChg>
        <pc:spChg chg="mod">
          <ac:chgData name="Cristina TRIBOI" userId="e16d0e79-88f0-46a0-b13f-cffd5954a7ef" providerId="ADAL" clId="{F932E8A7-019D-48CF-9EAD-5BEEB1FEF7B2}" dt="2023-05-29T07:54:01.177" v="7" actId="27636"/>
          <ac:spMkLst>
            <pc:docMk/>
            <pc:sldMk cId="246865473" sldId="397"/>
            <ac:spMk id="3" creationId="{75A61FD0-CC85-4673-BBC4-1C2BA54FEE51}"/>
          </ac:spMkLst>
        </pc:spChg>
        <pc:spChg chg="del">
          <ac:chgData name="Cristina TRIBOI" userId="e16d0e79-88f0-46a0-b13f-cffd5954a7ef" providerId="ADAL" clId="{F932E8A7-019D-48CF-9EAD-5BEEB1FEF7B2}" dt="2023-05-29T07:54:03.798" v="8" actId="478"/>
          <ac:spMkLst>
            <pc:docMk/>
            <pc:sldMk cId="246865473" sldId="397"/>
            <ac:spMk id="5" creationId="{934E6C92-AD07-421C-83EF-DEB37C5A7E48}"/>
          </ac:spMkLst>
        </pc:spChg>
      </pc:sldChg>
      <pc:sldChg chg="del">
        <pc:chgData name="Cristina TRIBOI" userId="e16d0e79-88f0-46a0-b13f-cffd5954a7ef" providerId="ADAL" clId="{F932E8A7-019D-48CF-9EAD-5BEEB1FEF7B2}" dt="2023-05-29T07:54:32.854" v="12" actId="47"/>
        <pc:sldMkLst>
          <pc:docMk/>
          <pc:sldMk cId="1232465649" sldId="398"/>
        </pc:sldMkLst>
      </pc:sldChg>
      <pc:sldChg chg="del">
        <pc:chgData name="Cristina TRIBOI" userId="e16d0e79-88f0-46a0-b13f-cffd5954a7ef" providerId="ADAL" clId="{F932E8A7-019D-48CF-9EAD-5BEEB1FEF7B2}" dt="2023-05-29T07:54:32.854" v="12" actId="47"/>
        <pc:sldMkLst>
          <pc:docMk/>
          <pc:sldMk cId="2872396823" sldId="399"/>
        </pc:sldMkLst>
      </pc:sldChg>
      <pc:sldChg chg="del">
        <pc:chgData name="Cristina TRIBOI" userId="e16d0e79-88f0-46a0-b13f-cffd5954a7ef" providerId="ADAL" clId="{F932E8A7-019D-48CF-9EAD-5BEEB1FEF7B2}" dt="2023-05-29T07:54:32.854" v="12" actId="47"/>
        <pc:sldMkLst>
          <pc:docMk/>
          <pc:sldMk cId="3546415892" sldId="400"/>
        </pc:sldMkLst>
      </pc:sldChg>
      <pc:sldChg chg="del">
        <pc:chgData name="Cristina TRIBOI" userId="e16d0e79-88f0-46a0-b13f-cffd5954a7ef" providerId="ADAL" clId="{F932E8A7-019D-48CF-9EAD-5BEEB1FEF7B2}" dt="2023-05-29T07:54:32.854" v="12" actId="47"/>
        <pc:sldMkLst>
          <pc:docMk/>
          <pc:sldMk cId="1472217911" sldId="401"/>
        </pc:sldMkLst>
      </pc:sldChg>
      <pc:sldChg chg="add del">
        <pc:chgData name="Cristina TRIBOI" userId="e16d0e79-88f0-46a0-b13f-cffd5954a7ef" providerId="ADAL" clId="{F932E8A7-019D-48CF-9EAD-5BEEB1FEF7B2}" dt="2023-05-29T07:56:03.061" v="23" actId="47"/>
        <pc:sldMkLst>
          <pc:docMk/>
          <pc:sldMk cId="854707099" sldId="402"/>
        </pc:sldMkLst>
      </pc:sldChg>
      <pc:sldChg chg="add del">
        <pc:chgData name="Cristina TRIBOI" userId="e16d0e79-88f0-46a0-b13f-cffd5954a7ef" providerId="ADAL" clId="{F932E8A7-019D-48CF-9EAD-5BEEB1FEF7B2}" dt="2023-05-29T07:56:03.061" v="23" actId="47"/>
        <pc:sldMkLst>
          <pc:docMk/>
          <pc:sldMk cId="621220431" sldId="403"/>
        </pc:sldMkLst>
      </pc:sldChg>
      <pc:sldChg chg="modSp add mod">
        <pc:chgData name="Cristina TRIBOI" userId="e16d0e79-88f0-46a0-b13f-cffd5954a7ef" providerId="ADAL" clId="{F932E8A7-019D-48CF-9EAD-5BEEB1FEF7B2}" dt="2023-05-29T07:55:44.910" v="20" actId="1076"/>
        <pc:sldMkLst>
          <pc:docMk/>
          <pc:sldMk cId="3353350357" sldId="404"/>
        </pc:sldMkLst>
        <pc:picChg chg="mod">
          <ac:chgData name="Cristina TRIBOI" userId="e16d0e79-88f0-46a0-b13f-cffd5954a7ef" providerId="ADAL" clId="{F932E8A7-019D-48CF-9EAD-5BEEB1FEF7B2}" dt="2023-05-29T07:55:16.955" v="15" actId="1076"/>
          <ac:picMkLst>
            <pc:docMk/>
            <pc:sldMk cId="3353350357" sldId="404"/>
            <ac:picMk id="6" creationId="{D182EA2F-209B-4DCB-A32B-6BDF7078890D}"/>
          </ac:picMkLst>
        </pc:picChg>
        <pc:picChg chg="mod">
          <ac:chgData name="Cristina TRIBOI" userId="e16d0e79-88f0-46a0-b13f-cffd5954a7ef" providerId="ADAL" clId="{F932E8A7-019D-48CF-9EAD-5BEEB1FEF7B2}" dt="2023-05-29T07:55:44.910" v="20" actId="1076"/>
          <ac:picMkLst>
            <pc:docMk/>
            <pc:sldMk cId="3353350357" sldId="404"/>
            <ac:picMk id="7" creationId="{85191557-5CA2-42F7-8EEA-BC5F2E093B7A}"/>
          </ac:picMkLst>
        </pc:picChg>
        <pc:picChg chg="mod">
          <ac:chgData name="Cristina TRIBOI" userId="e16d0e79-88f0-46a0-b13f-cffd5954a7ef" providerId="ADAL" clId="{F932E8A7-019D-48CF-9EAD-5BEEB1FEF7B2}" dt="2023-05-29T07:55:22.106" v="16" actId="1076"/>
          <ac:picMkLst>
            <pc:docMk/>
            <pc:sldMk cId="3353350357" sldId="404"/>
            <ac:picMk id="8" creationId="{7341CC0B-B559-4140-928F-4FE238E2D882}"/>
          </ac:picMkLst>
        </pc:picChg>
        <pc:picChg chg="mod">
          <ac:chgData name="Cristina TRIBOI" userId="e16d0e79-88f0-46a0-b13f-cffd5954a7ef" providerId="ADAL" clId="{F932E8A7-019D-48CF-9EAD-5BEEB1FEF7B2}" dt="2023-05-29T07:55:42.219" v="19" actId="1076"/>
          <ac:picMkLst>
            <pc:docMk/>
            <pc:sldMk cId="3353350357" sldId="404"/>
            <ac:picMk id="9" creationId="{0BDE6CA0-62F7-4151-B8CC-251592944225}"/>
          </ac:picMkLst>
        </pc:picChg>
      </pc:sldChg>
      <pc:sldChg chg="add">
        <pc:chgData name="Cristina TRIBOI" userId="e16d0e79-88f0-46a0-b13f-cffd5954a7ef" providerId="ADAL" clId="{F932E8A7-019D-48CF-9EAD-5BEEB1FEF7B2}" dt="2023-05-29T07:55:54.394" v="21" actId="2890"/>
        <pc:sldMkLst>
          <pc:docMk/>
          <pc:sldMk cId="2845335052" sldId="405"/>
        </pc:sldMkLst>
      </pc:sldChg>
      <pc:sldChg chg="add">
        <pc:chgData name="Cristina TRIBOI" userId="e16d0e79-88f0-46a0-b13f-cffd5954a7ef" providerId="ADAL" clId="{F932E8A7-019D-48CF-9EAD-5BEEB1FEF7B2}" dt="2023-05-29T07:55:57.023" v="22" actId="2890"/>
        <pc:sldMkLst>
          <pc:docMk/>
          <pc:sldMk cId="717004789" sldId="406"/>
        </pc:sldMkLst>
      </pc:sldChg>
    </pc:docChg>
  </pc:docChgLst>
  <pc:docChgLst>
    <pc:chgData name="Cristina TRIBOI" userId="e16d0e79-88f0-46a0-b13f-cffd5954a7ef" providerId="ADAL" clId="{8F0FA64B-C9F3-4229-80BF-0FE18A88D9EF}"/>
    <pc:docChg chg="custSel modSld">
      <pc:chgData name="Cristina TRIBOI" userId="e16d0e79-88f0-46a0-b13f-cffd5954a7ef" providerId="ADAL" clId="{8F0FA64B-C9F3-4229-80BF-0FE18A88D9EF}" dt="2022-03-03T09:00:17.473" v="147" actId="20577"/>
      <pc:docMkLst>
        <pc:docMk/>
      </pc:docMkLst>
      <pc:sldChg chg="modSp mod">
        <pc:chgData name="Cristina TRIBOI" userId="e16d0e79-88f0-46a0-b13f-cffd5954a7ef" providerId="ADAL" clId="{8F0FA64B-C9F3-4229-80BF-0FE18A88D9EF}" dt="2022-03-03T09:00:17.473" v="147" actId="20577"/>
        <pc:sldMkLst>
          <pc:docMk/>
          <pc:sldMk cId="2229535412" sldId="256"/>
        </pc:sldMkLst>
        <pc:spChg chg="mod">
          <ac:chgData name="Cristina TRIBOI" userId="e16d0e79-88f0-46a0-b13f-cffd5954a7ef" providerId="ADAL" clId="{8F0FA64B-C9F3-4229-80BF-0FE18A88D9EF}" dt="2022-03-03T09:00:17.473" v="147" actId="20577"/>
          <ac:spMkLst>
            <pc:docMk/>
            <pc:sldMk cId="2229535412" sldId="256"/>
            <ac:spMk id="11" creationId="{A5703882-15EE-46A1-9114-D08A32625804}"/>
          </ac:spMkLst>
        </pc:spChg>
        <pc:picChg chg="mod">
          <ac:chgData name="Cristina TRIBOI" userId="e16d0e79-88f0-46a0-b13f-cffd5954a7ef" providerId="ADAL" clId="{8F0FA64B-C9F3-4229-80BF-0FE18A88D9EF}" dt="2022-02-28T15:17:15.903" v="133" actId="1076"/>
          <ac:picMkLst>
            <pc:docMk/>
            <pc:sldMk cId="2229535412" sldId="256"/>
            <ac:picMk id="3" creationId="{5AA66BD8-D3BC-419D-83FA-1871E40B2D7D}"/>
          </ac:picMkLst>
        </pc:picChg>
        <pc:picChg chg="mod">
          <ac:chgData name="Cristina TRIBOI" userId="e16d0e79-88f0-46a0-b13f-cffd5954a7ef" providerId="ADAL" clId="{8F0FA64B-C9F3-4229-80BF-0FE18A88D9EF}" dt="2022-02-28T15:17:07.346" v="130" actId="1076"/>
          <ac:picMkLst>
            <pc:docMk/>
            <pc:sldMk cId="2229535412" sldId="256"/>
            <ac:picMk id="4" creationId="{416FAF6A-7BEC-4265-B51A-476F343C7A44}"/>
          </ac:picMkLst>
        </pc:picChg>
        <pc:picChg chg="mod">
          <ac:chgData name="Cristina TRIBOI" userId="e16d0e79-88f0-46a0-b13f-cffd5954a7ef" providerId="ADAL" clId="{8F0FA64B-C9F3-4229-80BF-0FE18A88D9EF}" dt="2022-02-28T15:16:53.669" v="127" actId="1076"/>
          <ac:picMkLst>
            <pc:docMk/>
            <pc:sldMk cId="2229535412" sldId="256"/>
            <ac:picMk id="7" creationId="{85191557-5CA2-42F7-8EEA-BC5F2E093B7A}"/>
          </ac:picMkLst>
        </pc:picChg>
        <pc:picChg chg="mod">
          <ac:chgData name="Cristina TRIBOI" userId="e16d0e79-88f0-46a0-b13f-cffd5954a7ef" providerId="ADAL" clId="{8F0FA64B-C9F3-4229-80BF-0FE18A88D9EF}" dt="2022-02-28T15:16:48.906" v="126" actId="1076"/>
          <ac:picMkLst>
            <pc:docMk/>
            <pc:sldMk cId="2229535412" sldId="256"/>
            <ac:picMk id="8" creationId="{7341CC0B-B559-4140-928F-4FE238E2D882}"/>
          </ac:picMkLst>
        </pc:picChg>
        <pc:picChg chg="mod">
          <ac:chgData name="Cristina TRIBOI" userId="e16d0e79-88f0-46a0-b13f-cffd5954a7ef" providerId="ADAL" clId="{8F0FA64B-C9F3-4229-80BF-0FE18A88D9EF}" dt="2022-02-28T15:16:44.752" v="125" actId="1076"/>
          <ac:picMkLst>
            <pc:docMk/>
            <pc:sldMk cId="2229535412" sldId="256"/>
            <ac:picMk id="9" creationId="{0BDE6CA0-62F7-4151-B8CC-251592944225}"/>
          </ac:picMkLst>
        </pc:picChg>
      </pc:sldChg>
      <pc:sldChg chg="addSp delSp modSp mod">
        <pc:chgData name="Cristina TRIBOI" userId="e16d0e79-88f0-46a0-b13f-cffd5954a7ef" providerId="ADAL" clId="{8F0FA64B-C9F3-4229-80BF-0FE18A88D9EF}" dt="2022-02-28T15:14:38.587" v="111" actId="1076"/>
        <pc:sldMkLst>
          <pc:docMk/>
          <pc:sldMk cId="246865473" sldId="397"/>
        </pc:sldMkLst>
        <pc:spChg chg="add mod">
          <ac:chgData name="Cristina TRIBOI" userId="e16d0e79-88f0-46a0-b13f-cffd5954a7ef" providerId="ADAL" clId="{8F0FA64B-C9F3-4229-80BF-0FE18A88D9EF}" dt="2022-02-28T15:14:38.587" v="111" actId="1076"/>
          <ac:spMkLst>
            <pc:docMk/>
            <pc:sldMk cId="246865473" sldId="397"/>
            <ac:spMk id="5" creationId="{934E6C92-AD07-421C-83EF-DEB37C5A7E48}"/>
          </ac:spMkLst>
        </pc:spChg>
        <pc:picChg chg="del mod">
          <ac:chgData name="Cristina TRIBOI" userId="e16d0e79-88f0-46a0-b13f-cffd5954a7ef" providerId="ADAL" clId="{8F0FA64B-C9F3-4229-80BF-0FE18A88D9EF}" dt="2022-02-28T15:14:32.777" v="110" actId="478"/>
          <ac:picMkLst>
            <pc:docMk/>
            <pc:sldMk cId="246865473" sldId="397"/>
            <ac:picMk id="4" creationId="{293CAFD7-552B-42B2-AA4C-D1F9539AA31F}"/>
          </ac:picMkLst>
        </pc:picChg>
      </pc:sldChg>
      <pc:sldChg chg="modSp mod">
        <pc:chgData name="Cristina TRIBOI" userId="e16d0e79-88f0-46a0-b13f-cffd5954a7ef" providerId="ADAL" clId="{8F0FA64B-C9F3-4229-80BF-0FE18A88D9EF}" dt="2022-02-28T15:13:27.661" v="104" actId="207"/>
        <pc:sldMkLst>
          <pc:docMk/>
          <pc:sldMk cId="1232465649" sldId="398"/>
        </pc:sldMkLst>
        <pc:spChg chg="mod">
          <ac:chgData name="Cristina TRIBOI" userId="e16d0e79-88f0-46a0-b13f-cffd5954a7ef" providerId="ADAL" clId="{8F0FA64B-C9F3-4229-80BF-0FE18A88D9EF}" dt="2022-02-28T15:13:27.661" v="104" actId="207"/>
          <ac:spMkLst>
            <pc:docMk/>
            <pc:sldMk cId="1232465649" sldId="398"/>
            <ac:spMk id="4" creationId="{7EE98F97-FDDA-4C77-89C1-6E2BA097E585}"/>
          </ac:spMkLst>
        </pc:spChg>
      </pc:sldChg>
      <pc:sldChg chg="modSp mod">
        <pc:chgData name="Cristina TRIBOI" userId="e16d0e79-88f0-46a0-b13f-cffd5954a7ef" providerId="ADAL" clId="{8F0FA64B-C9F3-4229-80BF-0FE18A88D9EF}" dt="2022-02-28T15:13:55.872" v="108" actId="207"/>
        <pc:sldMkLst>
          <pc:docMk/>
          <pc:sldMk cId="2872396823" sldId="399"/>
        </pc:sldMkLst>
        <pc:spChg chg="mod">
          <ac:chgData name="Cristina TRIBOI" userId="e16d0e79-88f0-46a0-b13f-cffd5954a7ef" providerId="ADAL" clId="{8F0FA64B-C9F3-4229-80BF-0FE18A88D9EF}" dt="2022-02-28T15:13:55.872" v="108" actId="207"/>
          <ac:spMkLst>
            <pc:docMk/>
            <pc:sldMk cId="2872396823" sldId="399"/>
            <ac:spMk id="4" creationId="{BFDFA732-9E76-4EEC-B352-4F7F8DFD2706}"/>
          </ac:spMkLst>
        </pc:spChg>
      </pc:sldChg>
      <pc:sldChg chg="modSp mod">
        <pc:chgData name="Cristina TRIBOI" userId="e16d0e79-88f0-46a0-b13f-cffd5954a7ef" providerId="ADAL" clId="{8F0FA64B-C9F3-4229-80BF-0FE18A88D9EF}" dt="2022-02-28T15:16:11.458" v="121" actId="14"/>
        <pc:sldMkLst>
          <pc:docMk/>
          <pc:sldMk cId="1472217911" sldId="401"/>
        </pc:sldMkLst>
        <pc:spChg chg="mod">
          <ac:chgData name="Cristina TRIBOI" userId="e16d0e79-88f0-46a0-b13f-cffd5954a7ef" providerId="ADAL" clId="{8F0FA64B-C9F3-4229-80BF-0FE18A88D9EF}" dt="2022-02-28T15:16:11.458" v="121" actId="14"/>
          <ac:spMkLst>
            <pc:docMk/>
            <pc:sldMk cId="1472217911" sldId="401"/>
            <ac:spMk id="3" creationId="{21D535E8-B92D-4A92-B943-C3733938E81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ro-RO" sz="1800" dirty="0">
                <a:latin typeface="Trebuchet MS" panose="020B0603020202020204" pitchFamily="34" charset="0"/>
              </a:rPr>
              <a:t>Copii</a:t>
            </a:r>
            <a:r>
              <a:rPr lang="ro-RO" sz="1800" baseline="0" dirty="0">
                <a:latin typeface="Trebuchet MS" panose="020B0603020202020204" pitchFamily="34" charset="0"/>
              </a:rPr>
              <a:t> cu părinți plecați la muncă în străinătate la data de 31.12.2022</a:t>
            </a:r>
            <a:endParaRPr lang="en-US" sz="1800" dirty="0">
              <a:latin typeface="Trebuchet MS" panose="020B0603020202020204" pitchFamily="34"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ro-R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063719231042066"/>
          <c:w val="1"/>
          <c:h val="0.61659927644179613"/>
        </c:manualLayout>
      </c:layout>
      <c:pie3DChart>
        <c:varyColors val="1"/>
        <c:ser>
          <c:idx val="0"/>
          <c:order val="0"/>
          <c:tx>
            <c:strRef>
              <c:f>Foaie1!$H$12</c:f>
              <c:strCache>
                <c:ptCount val="1"/>
                <c:pt idx="0">
                  <c:v>Total general</c:v>
                </c:pt>
              </c:strCache>
            </c:strRef>
          </c:tx>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636-406C-8D15-BEFEE5CD560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636-406C-8D15-BEFEE5CD5602}"/>
              </c:ext>
            </c:extLst>
          </c:dPt>
          <c:dPt>
            <c:idx val="2"/>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636-406C-8D15-BEFEE5CD5602}"/>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o-R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Foaie1!$A$13:$A$15</c:f>
              <c:strCache>
                <c:ptCount val="3"/>
                <c:pt idx="0">
                  <c:v>cu ambii parinti plecati</c:v>
                </c:pt>
                <c:pt idx="1">
                  <c:v>cu parinte unic sustinator plecat</c:v>
                </c:pt>
                <c:pt idx="2">
                  <c:v>cu un singur parinte plecat</c:v>
                </c:pt>
              </c:strCache>
            </c:strRef>
          </c:cat>
          <c:val>
            <c:numRef>
              <c:f>Foaie1!$H$13:$H$15</c:f>
              <c:numCache>
                <c:formatCode>General</c:formatCode>
                <c:ptCount val="3"/>
                <c:pt idx="0">
                  <c:v>11969</c:v>
                </c:pt>
                <c:pt idx="1">
                  <c:v>8859</c:v>
                </c:pt>
                <c:pt idx="2">
                  <c:v>51799</c:v>
                </c:pt>
              </c:numCache>
            </c:numRef>
          </c:val>
          <c:extLst>
            <c:ext xmlns:c16="http://schemas.microsoft.com/office/drawing/2014/chart" uri="{C3380CC4-5D6E-409C-BE32-E72D297353CC}">
              <c16:uniqueId val="{00000006-8636-406C-8D15-BEFEE5CD5602}"/>
            </c:ext>
          </c:extLst>
        </c:ser>
        <c:dLbls>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3.5767032595341253E-2"/>
          <c:y val="0.83055905511811023"/>
          <c:w val="0.93857312687461758"/>
          <c:h val="0.1444409448818897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CC3B54F-EA57-4D0D-BC7A-C1A6299183B2}" type="datetimeFigureOut">
              <a:rPr lang="ro-RO" smtClean="0"/>
              <a:t>06.06.2023</a:t>
            </a:fld>
            <a:endParaRPr lang="ro-RO"/>
          </a:p>
        </p:txBody>
      </p:sp>
      <p:sp>
        <p:nvSpPr>
          <p:cNvPr id="4" name="Substituent imagine diapozitiv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5F911DE-DBCB-42B4-85F9-4D10BBE3CEF7}" type="slidenum">
              <a:rPr lang="ro-RO" smtClean="0"/>
              <a:t>‹#›</a:t>
            </a:fld>
            <a:endParaRPr lang="ro-RO"/>
          </a:p>
        </p:txBody>
      </p:sp>
    </p:spTree>
    <p:extLst>
      <p:ext uri="{BB962C8B-B14F-4D97-AF65-F5344CB8AC3E}">
        <p14:creationId xmlns:p14="http://schemas.microsoft.com/office/powerpoint/2010/main" val="2712084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5</a:t>
            </a:fld>
            <a:endParaRPr lang="ro-RO"/>
          </a:p>
        </p:txBody>
      </p:sp>
    </p:spTree>
    <p:extLst>
      <p:ext uri="{BB962C8B-B14F-4D97-AF65-F5344CB8AC3E}">
        <p14:creationId xmlns:p14="http://schemas.microsoft.com/office/powerpoint/2010/main" val="1429464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14</a:t>
            </a:fld>
            <a:endParaRPr lang="ro-RO"/>
          </a:p>
        </p:txBody>
      </p:sp>
    </p:spTree>
    <p:extLst>
      <p:ext uri="{BB962C8B-B14F-4D97-AF65-F5344CB8AC3E}">
        <p14:creationId xmlns:p14="http://schemas.microsoft.com/office/powerpoint/2010/main" val="4048603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15</a:t>
            </a:fld>
            <a:endParaRPr lang="ro-RO"/>
          </a:p>
        </p:txBody>
      </p:sp>
    </p:spTree>
    <p:extLst>
      <p:ext uri="{BB962C8B-B14F-4D97-AF65-F5344CB8AC3E}">
        <p14:creationId xmlns:p14="http://schemas.microsoft.com/office/powerpoint/2010/main" val="2225287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16</a:t>
            </a:fld>
            <a:endParaRPr lang="ro-RO"/>
          </a:p>
        </p:txBody>
      </p:sp>
    </p:spTree>
    <p:extLst>
      <p:ext uri="{BB962C8B-B14F-4D97-AF65-F5344CB8AC3E}">
        <p14:creationId xmlns:p14="http://schemas.microsoft.com/office/powerpoint/2010/main" val="322844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17</a:t>
            </a:fld>
            <a:endParaRPr lang="ro-RO"/>
          </a:p>
        </p:txBody>
      </p:sp>
    </p:spTree>
    <p:extLst>
      <p:ext uri="{BB962C8B-B14F-4D97-AF65-F5344CB8AC3E}">
        <p14:creationId xmlns:p14="http://schemas.microsoft.com/office/powerpoint/2010/main" val="893843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18</a:t>
            </a:fld>
            <a:endParaRPr lang="ro-RO"/>
          </a:p>
        </p:txBody>
      </p:sp>
    </p:spTree>
    <p:extLst>
      <p:ext uri="{BB962C8B-B14F-4D97-AF65-F5344CB8AC3E}">
        <p14:creationId xmlns:p14="http://schemas.microsoft.com/office/powerpoint/2010/main" val="267565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19</a:t>
            </a:fld>
            <a:endParaRPr lang="ro-RO"/>
          </a:p>
        </p:txBody>
      </p:sp>
    </p:spTree>
    <p:extLst>
      <p:ext uri="{BB962C8B-B14F-4D97-AF65-F5344CB8AC3E}">
        <p14:creationId xmlns:p14="http://schemas.microsoft.com/office/powerpoint/2010/main" val="128308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20</a:t>
            </a:fld>
            <a:endParaRPr lang="ro-RO"/>
          </a:p>
        </p:txBody>
      </p:sp>
    </p:spTree>
    <p:extLst>
      <p:ext uri="{BB962C8B-B14F-4D97-AF65-F5344CB8AC3E}">
        <p14:creationId xmlns:p14="http://schemas.microsoft.com/office/powerpoint/2010/main" val="2522042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21</a:t>
            </a:fld>
            <a:endParaRPr lang="ro-RO"/>
          </a:p>
        </p:txBody>
      </p:sp>
    </p:spTree>
    <p:extLst>
      <p:ext uri="{BB962C8B-B14F-4D97-AF65-F5344CB8AC3E}">
        <p14:creationId xmlns:p14="http://schemas.microsoft.com/office/powerpoint/2010/main" val="2263151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22</a:t>
            </a:fld>
            <a:endParaRPr lang="ro-RO"/>
          </a:p>
        </p:txBody>
      </p:sp>
    </p:spTree>
    <p:extLst>
      <p:ext uri="{BB962C8B-B14F-4D97-AF65-F5344CB8AC3E}">
        <p14:creationId xmlns:p14="http://schemas.microsoft.com/office/powerpoint/2010/main" val="3893276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23</a:t>
            </a:fld>
            <a:endParaRPr lang="ro-RO"/>
          </a:p>
        </p:txBody>
      </p:sp>
    </p:spTree>
    <p:extLst>
      <p:ext uri="{BB962C8B-B14F-4D97-AF65-F5344CB8AC3E}">
        <p14:creationId xmlns:p14="http://schemas.microsoft.com/office/powerpoint/2010/main" val="786392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6</a:t>
            </a:fld>
            <a:endParaRPr lang="ro-RO"/>
          </a:p>
        </p:txBody>
      </p:sp>
    </p:spTree>
    <p:extLst>
      <p:ext uri="{BB962C8B-B14F-4D97-AF65-F5344CB8AC3E}">
        <p14:creationId xmlns:p14="http://schemas.microsoft.com/office/powerpoint/2010/main" val="910948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24</a:t>
            </a:fld>
            <a:endParaRPr lang="ro-RO"/>
          </a:p>
        </p:txBody>
      </p:sp>
    </p:spTree>
    <p:extLst>
      <p:ext uri="{BB962C8B-B14F-4D97-AF65-F5344CB8AC3E}">
        <p14:creationId xmlns:p14="http://schemas.microsoft.com/office/powerpoint/2010/main" val="4194293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25</a:t>
            </a:fld>
            <a:endParaRPr lang="ro-RO"/>
          </a:p>
        </p:txBody>
      </p:sp>
    </p:spTree>
    <p:extLst>
      <p:ext uri="{BB962C8B-B14F-4D97-AF65-F5344CB8AC3E}">
        <p14:creationId xmlns:p14="http://schemas.microsoft.com/office/powerpoint/2010/main" val="2985444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26</a:t>
            </a:fld>
            <a:endParaRPr lang="ro-RO"/>
          </a:p>
        </p:txBody>
      </p:sp>
    </p:spTree>
    <p:extLst>
      <p:ext uri="{BB962C8B-B14F-4D97-AF65-F5344CB8AC3E}">
        <p14:creationId xmlns:p14="http://schemas.microsoft.com/office/powerpoint/2010/main" val="819410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7</a:t>
            </a:fld>
            <a:endParaRPr lang="ro-RO"/>
          </a:p>
        </p:txBody>
      </p:sp>
    </p:spTree>
    <p:extLst>
      <p:ext uri="{BB962C8B-B14F-4D97-AF65-F5344CB8AC3E}">
        <p14:creationId xmlns:p14="http://schemas.microsoft.com/office/powerpoint/2010/main" val="174901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8</a:t>
            </a:fld>
            <a:endParaRPr lang="ro-RO"/>
          </a:p>
        </p:txBody>
      </p:sp>
    </p:spTree>
    <p:extLst>
      <p:ext uri="{BB962C8B-B14F-4D97-AF65-F5344CB8AC3E}">
        <p14:creationId xmlns:p14="http://schemas.microsoft.com/office/powerpoint/2010/main" val="1095245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9</a:t>
            </a:fld>
            <a:endParaRPr lang="ro-RO"/>
          </a:p>
        </p:txBody>
      </p:sp>
    </p:spTree>
    <p:extLst>
      <p:ext uri="{BB962C8B-B14F-4D97-AF65-F5344CB8AC3E}">
        <p14:creationId xmlns:p14="http://schemas.microsoft.com/office/powerpoint/2010/main" val="326271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10</a:t>
            </a:fld>
            <a:endParaRPr lang="ro-RO"/>
          </a:p>
        </p:txBody>
      </p:sp>
    </p:spTree>
    <p:extLst>
      <p:ext uri="{BB962C8B-B14F-4D97-AF65-F5344CB8AC3E}">
        <p14:creationId xmlns:p14="http://schemas.microsoft.com/office/powerpoint/2010/main" val="3292924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11</a:t>
            </a:fld>
            <a:endParaRPr lang="ro-RO"/>
          </a:p>
        </p:txBody>
      </p:sp>
    </p:spTree>
    <p:extLst>
      <p:ext uri="{BB962C8B-B14F-4D97-AF65-F5344CB8AC3E}">
        <p14:creationId xmlns:p14="http://schemas.microsoft.com/office/powerpoint/2010/main" val="1981889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12</a:t>
            </a:fld>
            <a:endParaRPr lang="ro-RO"/>
          </a:p>
        </p:txBody>
      </p:sp>
    </p:spTree>
    <p:extLst>
      <p:ext uri="{BB962C8B-B14F-4D97-AF65-F5344CB8AC3E}">
        <p14:creationId xmlns:p14="http://schemas.microsoft.com/office/powerpoint/2010/main" val="1977193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55F911DE-DBCB-42B4-85F9-4D10BBE3CEF7}" type="slidenum">
              <a:rPr lang="ro-RO" smtClean="0"/>
              <a:t>13</a:t>
            </a:fld>
            <a:endParaRPr lang="ro-RO"/>
          </a:p>
        </p:txBody>
      </p:sp>
    </p:spTree>
    <p:extLst>
      <p:ext uri="{BB962C8B-B14F-4D97-AF65-F5344CB8AC3E}">
        <p14:creationId xmlns:p14="http://schemas.microsoft.com/office/powerpoint/2010/main" val="2234067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6D51-0AFF-4BA0-AE0F-78C3F87CB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3BB106-03F3-4FF3-A96F-64AB3CBEF9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4D0390-A90F-4C6D-B1EF-CA09DE27AC95}"/>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FE85035A-A540-4640-951F-ED7A7E86D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65A9A-6411-4E37-A11D-124CF19F0D64}"/>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244265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03E93-97EA-4522-B79B-CAD6B0B58A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A82B36-5FEA-44DA-92EB-645FD7200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567E5-5C3E-4C79-82F0-0CEFA33C7104}"/>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E1C321B7-FBD2-4887-B610-A106030A9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1AAE7A-D96B-412A-A6EC-8C25E2EE59EB}"/>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209575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3697BA-0017-46CE-996B-339E73764B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9FD52D-119D-4E15-950F-DECB0C3E51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4D483-C122-41EF-A9FE-8BE1B027AC66}"/>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79D1063B-CA5B-4694-9517-6329665F9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710C0-9D57-4A9E-9CA7-84DF739E080C}"/>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271387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9BBA-F5D2-4E47-AEB5-4B09DFEF0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ECA50-A132-40DB-9DCD-089AF0B793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9F2D9-D94A-4D44-8EAA-BFFDD99D0FFB}"/>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D656EC95-D972-4BED-9151-302ED3A37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40E7A-00EA-4275-8EB0-860B4F333D15}"/>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207388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02AC-B869-4D3D-A62A-3D61F4C878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3BD115-EF1A-401B-BE0E-AF6E19C2A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4CD310-3B98-4339-B766-63EC7391A516}"/>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EDC5A307-529B-4027-B34A-9D2B0A72B6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9A797-3F30-40A4-A1E3-4D751D451CB1}"/>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148604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66183-FC55-4FEF-9F5A-4113FB52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BAA705-BF0E-4DB3-AFF3-094D03F6C9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88662-7EE4-408F-98B1-91FFD2208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FC091-0CD9-4644-B013-F094CC4C0E86}"/>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6" name="Footer Placeholder 5">
            <a:extLst>
              <a:ext uri="{FF2B5EF4-FFF2-40B4-BE49-F238E27FC236}">
                <a16:creationId xmlns:a16="http://schemas.microsoft.com/office/drawing/2014/main" id="{87A6DB43-4D68-4190-98CC-E213DBC18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02DE2-008B-4905-BBEC-4D6A14FFEE56}"/>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427723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2306-AB64-468B-B083-A44F1B92B2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2BC09-52FE-4E0A-BB30-B07C3EB27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FFD1A7-41B3-41DF-9370-78AF10C4AE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F58F78-2943-4DC8-94B4-455FCD391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B54B75-F248-404B-8C21-008859EBF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501052-04BE-491E-893D-280C4582DAF0}"/>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8" name="Footer Placeholder 7">
            <a:extLst>
              <a:ext uri="{FF2B5EF4-FFF2-40B4-BE49-F238E27FC236}">
                <a16:creationId xmlns:a16="http://schemas.microsoft.com/office/drawing/2014/main" id="{2DE73DEA-CF29-42D4-8205-BC16CEB934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7A5264-F360-4CA4-A855-0AD3E48B7C9C}"/>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359563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6687B-199D-4FAB-A393-56EEF4EB28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559941-CB92-4BD1-9514-454C2DEEA08C}"/>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4" name="Footer Placeholder 3">
            <a:extLst>
              <a:ext uri="{FF2B5EF4-FFF2-40B4-BE49-F238E27FC236}">
                <a16:creationId xmlns:a16="http://schemas.microsoft.com/office/drawing/2014/main" id="{7CA65457-0DCB-4A30-8FC7-30AC0893CC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445936-CC95-4E40-940F-C0CA947BD7B4}"/>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62926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C47347-A554-41EB-AD6A-2E99C94D540B}"/>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3" name="Footer Placeholder 2">
            <a:extLst>
              <a:ext uri="{FF2B5EF4-FFF2-40B4-BE49-F238E27FC236}">
                <a16:creationId xmlns:a16="http://schemas.microsoft.com/office/drawing/2014/main" id="{9345567E-4296-41B0-8C9E-59F421EB4A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90807A-E4C7-406D-B748-D8C446BB44E5}"/>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191859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DC67C-C4FF-4827-A340-0C0CF001D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0FA7DC-2609-48B0-B3A5-E9775BEA22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CC4406-5419-4454-80E0-AB5054BA7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D81F-62EF-40B4-89E1-CD10EA24EC78}"/>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6" name="Footer Placeholder 5">
            <a:extLst>
              <a:ext uri="{FF2B5EF4-FFF2-40B4-BE49-F238E27FC236}">
                <a16:creationId xmlns:a16="http://schemas.microsoft.com/office/drawing/2014/main" id="{8337E287-AC94-40DF-8E1F-7A5B25ABFB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8BFE81-0DD1-47C5-A921-5B5A95662994}"/>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338672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F07E-05A0-4AA2-B282-2F445BCDA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C8A780-0C10-4F0A-A94F-D584A77336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36317-38CC-4302-91B7-D548225FCA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2D22C9-7C71-4412-82CA-E8D95958DFB5}"/>
              </a:ext>
            </a:extLst>
          </p:cNvPr>
          <p:cNvSpPr>
            <a:spLocks noGrp="1"/>
          </p:cNvSpPr>
          <p:nvPr>
            <p:ph type="dt" sz="half" idx="10"/>
          </p:nvPr>
        </p:nvSpPr>
        <p:spPr/>
        <p:txBody>
          <a:bodyPr/>
          <a:lstStyle/>
          <a:p>
            <a:fld id="{41BFEA79-E6E5-4F1C-ADE6-40959329DA98}" type="datetimeFigureOut">
              <a:rPr lang="en-US" smtClean="0"/>
              <a:t>6/6/2023</a:t>
            </a:fld>
            <a:endParaRPr lang="en-US"/>
          </a:p>
        </p:txBody>
      </p:sp>
      <p:sp>
        <p:nvSpPr>
          <p:cNvPr id="6" name="Footer Placeholder 5">
            <a:extLst>
              <a:ext uri="{FF2B5EF4-FFF2-40B4-BE49-F238E27FC236}">
                <a16:creationId xmlns:a16="http://schemas.microsoft.com/office/drawing/2014/main" id="{969D31B1-88A6-4E6A-9170-C2088E57F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3ECFA-07E5-41CE-A396-86823CD6A094}"/>
              </a:ext>
            </a:extLst>
          </p:cNvPr>
          <p:cNvSpPr>
            <a:spLocks noGrp="1"/>
          </p:cNvSpPr>
          <p:nvPr>
            <p:ph type="sldNum" sz="quarter" idx="12"/>
          </p:nvPr>
        </p:nvSpPr>
        <p:spPr/>
        <p:txBody>
          <a:bodyPr/>
          <a:lstStyle/>
          <a:p>
            <a:fld id="{13847C9B-0A17-4586-9500-212894F9D4C7}" type="slidenum">
              <a:rPr lang="en-US" smtClean="0"/>
              <a:t>‹#›</a:t>
            </a:fld>
            <a:endParaRPr lang="en-US"/>
          </a:p>
        </p:txBody>
      </p:sp>
    </p:spTree>
    <p:extLst>
      <p:ext uri="{BB962C8B-B14F-4D97-AF65-F5344CB8AC3E}">
        <p14:creationId xmlns:p14="http://schemas.microsoft.com/office/powerpoint/2010/main" val="385652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4559C-7469-4BB4-9057-D313E66DFD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689578-0A69-4015-BEFC-174794011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2B6C2-BEFF-459D-8C50-9C5A985118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FEA79-E6E5-4F1C-ADE6-40959329DA98}" type="datetimeFigureOut">
              <a:rPr lang="en-US" smtClean="0"/>
              <a:t>6/6/2023</a:t>
            </a:fld>
            <a:endParaRPr lang="en-US"/>
          </a:p>
        </p:txBody>
      </p:sp>
      <p:sp>
        <p:nvSpPr>
          <p:cNvPr id="5" name="Footer Placeholder 4">
            <a:extLst>
              <a:ext uri="{FF2B5EF4-FFF2-40B4-BE49-F238E27FC236}">
                <a16:creationId xmlns:a16="http://schemas.microsoft.com/office/drawing/2014/main" id="{FA9C64BE-1B2E-4488-BD34-5CB30A558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A9D2B2-5DA6-4564-A287-299F9499B9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7C9B-0A17-4586-9500-212894F9D4C7}" type="slidenum">
              <a:rPr lang="en-US" smtClean="0"/>
              <a:t>‹#›</a:t>
            </a:fld>
            <a:endParaRPr lang="en-US"/>
          </a:p>
        </p:txBody>
      </p:sp>
    </p:spTree>
    <p:extLst>
      <p:ext uri="{BB962C8B-B14F-4D97-AF65-F5344CB8AC3E}">
        <p14:creationId xmlns:p14="http://schemas.microsoft.com/office/powerpoint/2010/main" val="2094903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1.xm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2"/>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3"/>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4"/>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5"/>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6"/>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7"/>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8"/>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9"/>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24560" y="1842841"/>
            <a:ext cx="10743227" cy="3793516"/>
          </a:xfrm>
        </p:spPr>
        <p:txBody>
          <a:bodyPr>
            <a:noAutofit/>
          </a:bodyPr>
          <a:lstStyle/>
          <a:p>
            <a:pPr algn="just">
              <a:lnSpc>
                <a:spcPct val="100000"/>
              </a:lnSpc>
              <a:spcBef>
                <a:spcPts val="0"/>
              </a:spcBef>
              <a:spcAft>
                <a:spcPts val="300"/>
              </a:spcAft>
            </a:pPr>
            <a:r>
              <a:rPr lang="ro-RO" sz="1700" i="1" kern="100" dirty="0">
                <a:latin typeface="Trebuchet MS" panose="020B0603020202020204" pitchFamily="34" charset="0"/>
                <a:ea typeface="Calibri" panose="020F0502020204030204" pitchFamily="34" charset="0"/>
                <a:cs typeface="Times New Roman" panose="02020603050405020304" pitchFamily="18" charset="0"/>
              </a:rPr>
              <a:t>Introducere:</a:t>
            </a:r>
          </a:p>
          <a:p>
            <a:pPr algn="just">
              <a:lnSpc>
                <a:spcPct val="100000"/>
              </a:lnSpc>
              <a:spcBef>
                <a:spcPts val="0"/>
              </a:spcBef>
              <a:spcAft>
                <a:spcPts val="300"/>
              </a:spcAft>
            </a:pPr>
            <a:endParaRPr lang="ro-RO" sz="1700" i="1" kern="100" dirty="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7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După liberalizarea pieței muncii, România s-a confruntat cu o nouă problemă apărută ca efect al migrației forței de muncă în străinătate –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copiii ai căror părinți au plecat la muncă în străinătate </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7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Deși inițial situația acestora a încercat să fie abordată prin prisma legislației generale privind protecția copilului, realitatea a demonstrat că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nevoile acestor copiii erau diferite</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 de cele ale copiilor pentru care era necesară instituirea unei măsuri de protecție specială.</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7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Nevoile acestor copii nu erau generate de un context material precar sau de lipsa unei persoane care să le asigure creșterea și îngrijirea, ci de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dificultățile întâmpinate pe fondul lipsei de îngrijire directă a părinților plecați, care îi pot afecta din punct de vedere al bunăstării lor emoționale, educaționale și sociale, cât și prin prisma nereprezentării legale în cazul plecării ambilor părinți/părintelui unic susținător.</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35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566531"/>
            <a:ext cx="10829220" cy="3218117"/>
          </a:xfrm>
        </p:spPr>
        <p:txBody>
          <a:bodyPr>
            <a:noAutofit/>
          </a:bodyPr>
          <a:lstStyle/>
          <a:p>
            <a:pPr marL="342900" lvl="0" indent="-342900" algn="just">
              <a:spcAft>
                <a:spcPts val="480"/>
              </a:spcAft>
              <a:buFont typeface="Wingdings" panose="05000000000000000000" pitchFamily="2" charset="2"/>
              <a:buChar char=""/>
            </a:pP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Unitatea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şcolară</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are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transmite lista nominală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 copiilor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aflaţi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situaţiile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menționate mai sus (nume copil, nume părinți, adresa copil) în cel mult 15 zile calendaristice de la solicitare. </a:t>
            </a:r>
            <a:endParaRPr lang="ro-RO" sz="1700" dirty="0">
              <a:effectLst/>
              <a:latin typeface="Times New Roman" panose="02020603050405020304" pitchFamily="18" charset="0"/>
              <a:ea typeface="Times New Roman" panose="02020603050405020304" pitchFamily="18" charset="0"/>
            </a:endParaRPr>
          </a:p>
          <a:p>
            <a:pPr marL="342900" lvl="0" indent="-342900" algn="just">
              <a:spcAft>
                <a:spcPts val="48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După primirea datelor,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SPAS are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verifica datele în teren</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respectiv a se deplasa la adresa la care sunt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îngrijiţi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copiii aflați în situațiile de mai sus.</a:t>
            </a:r>
            <a:r>
              <a:rPr lang="ro-RO" sz="1700" dirty="0">
                <a:effectLst/>
                <a:latin typeface="Times New Roman" panose="02020603050405020304" pitchFamily="18" charset="0"/>
                <a:ea typeface="Times New Roman" panose="02020603050405020304" pitchFamily="18" charset="0"/>
              </a:rPr>
              <a:t> </a:t>
            </a:r>
          </a:p>
          <a:p>
            <a:pPr marL="342900" lvl="0" indent="-342900" algn="just">
              <a:spcAft>
                <a:spcPts val="48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cazul copiilor cu ambii părinți sau cu părintele unic susținător plecați/plecat în străinătate, SPAS are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obligația de a verifica dacă sunt respectate prevederile Legii nr. 272/2004 republicată, cu modificările și completările ulterioare, cu privire la obligația părinților de a notifica SPAS și inițierea procesului de delegare temporară a autorității părintești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dirty="0">
              <a:effectLst/>
              <a:latin typeface="Times New Roman" panose="02020603050405020304" pitchFamily="18" charset="0"/>
              <a:ea typeface="Times New Roman" panose="02020603050405020304" pitchFamily="18" charset="0"/>
            </a:endParaRPr>
          </a:p>
          <a:p>
            <a:pPr lvl="0" algn="just">
              <a:spcAft>
                <a:spcPts val="480"/>
              </a:spcAft>
            </a:pPr>
            <a:endParaRPr lang="ro-RO" sz="18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09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378204"/>
            <a:ext cx="10829220" cy="3466722"/>
          </a:xfrm>
        </p:spPr>
        <p:txBody>
          <a:bodyPr>
            <a:noAutofit/>
          </a:bodyPr>
          <a:lstStyle/>
          <a:p>
            <a:pPr marL="342900" lvl="0" indent="-342900" algn="just">
              <a:lnSpc>
                <a:spcPct val="100000"/>
              </a:lnSpc>
              <a:spcBef>
                <a:spcPts val="0"/>
              </a:spcBef>
              <a:spcAft>
                <a:spcPts val="20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care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constată că nu există persoana desemnată pentru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îngijirea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copilului, potrivit legii, SPAS are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informa în scris persoana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îngrijirea căreia se află copilul cu privire la obligația legală de 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întreţine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copilul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anunța în 48 de ore autoritatea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administraţiei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publice locale unde își are domiciliul că îngrijește respectivul copil.</a:t>
            </a:r>
            <a:endParaRPr lang="ro-RO" sz="17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0"/>
              </a:spcBef>
              <a:spcAft>
                <a:spcPts val="20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Persoana care se ocupă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unui copil cu părinte/</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plecat/</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pune la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dispoziţia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SPAS toate datele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informaţiile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 care le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deţine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privire la adresa la care pot fi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contactaţi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străinătate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face dovada că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menţine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legătura cu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aceştia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0"/>
              </a:spcBef>
              <a:spcAft>
                <a:spcPts val="20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Cu ocazia vizitei la domiciliu unde se află un copil cu ambii părinți/un părinte plecat la muncă în străinătate, reprezentantul SPAS completează </a:t>
            </a:r>
            <a:r>
              <a:rPr lang="ro-RO" sz="1700" b="1" i="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Fișa de identificare a riscurilor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(instrument de lucru prevăzut de HG 691/2015, anexa 2). Conform legii, copilul poate fi în situație de risc în familia care se ocupă de creșterea și îngrijirea lui, dacă părintele unic susținător sau ambii părinți sunt plecați la muncă în străinătate.</a:t>
            </a:r>
            <a:endParaRPr lang="ro-RO" sz="1700" dirty="0">
              <a:effectLst/>
              <a:latin typeface="Times New Roman" panose="02020603050405020304" pitchFamily="18" charset="0"/>
              <a:ea typeface="Times New Roman" panose="02020603050405020304" pitchFamily="18" charset="0"/>
            </a:endParaRPr>
          </a:p>
          <a:p>
            <a:pPr lvl="0" algn="just">
              <a:lnSpc>
                <a:spcPct val="100000"/>
              </a:lnSpc>
              <a:spcBef>
                <a:spcPts val="0"/>
              </a:spcBef>
              <a:spcAft>
                <a:spcPts val="200"/>
              </a:spcAft>
            </a:pPr>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129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483107"/>
            <a:ext cx="10829220" cy="3064253"/>
          </a:xfrm>
        </p:spPr>
        <p:txBody>
          <a:bodyPr>
            <a:noAutofit/>
          </a:bodyPr>
          <a:lstStyle/>
          <a:p>
            <a:pPr marL="342900" lvl="0" indent="-342900" algn="just">
              <a:spcAft>
                <a:spcPts val="480"/>
              </a:spcAft>
              <a:buFont typeface="Wingdings" panose="05000000000000000000" pitchFamily="2" charset="2"/>
              <a:buChar char=""/>
            </a:pP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SPAS realizează vizite la domiciliul persoanei desemnate de instanță</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după primirea hotărârii de delegare a autorității părintești, astfel: o dată la 2 luni în primele 6 luni (în vederea informării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consilierii acestora cu privire la răspunderea pentru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ulterior – semestrial.</a:t>
            </a:r>
            <a:endParaRPr lang="ro-RO" sz="17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După efectuarea fiecărei vizite, reprezentantul SPAS întocmește un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Raport  privitor la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evoluţia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copilului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modului în care acesta este îngrijit</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care să cuprindă în mod obligatoriu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informaţii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privire la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performanţele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starea fizică a copilului, grupul de prieteni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anturajul copilului/copiilor. </a:t>
            </a:r>
          </a:p>
          <a:p>
            <a:pPr marL="269875"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Concluziile evaluării sunt comunicate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persoanelor desemnate de către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instanţă</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să se ocupe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care sunt sprijinite în luarea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unr</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măsuri în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funcţie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cauzele identificate.</a:t>
            </a:r>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849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483107"/>
            <a:ext cx="10829220" cy="3064253"/>
          </a:xfrm>
        </p:spPr>
        <p:txBody>
          <a:bodyPr>
            <a:noAutofit/>
          </a:bodyPr>
          <a:lstStyle/>
          <a:p>
            <a:pPr marL="342900" lvl="0" indent="-342900" algn="jus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următoarele situații identificate în timpul vizitelor la domiciliul persoanei care se ocupă de îngrijirea copilului cu ambii părinți/părintele unic susținător plecați/plecat la muncă în străinătate, reprezentantul SPAS are obligația să întocmească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Planul de servicii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(documentul prin care se realizează planificarea acordării serviciilor, a beneficiilor, pe o perioadă de cel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puţin</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12 luni, în vederea prevenirii separării copilului de familie:</a:t>
            </a:r>
            <a:endParaRPr lang="ro-RO" sz="1700" dirty="0">
              <a:effectLst/>
              <a:latin typeface="Times New Roman" panose="02020603050405020304" pitchFamily="18" charset="0"/>
              <a:ea typeface="Times New Roman" panose="02020603050405020304" pitchFamily="18" charset="0"/>
            </a:endParaRPr>
          </a:p>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1. Dacă se constată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scăderea randamentului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al copilului. În acest caz,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învăţătorul</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/dirigintele copilului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solicita sprijinul consilierului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la nivelul unității școlare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anunţa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scris reprezentantul SPAS.</a:t>
            </a:r>
            <a:endParaRPr lang="ro-RO" sz="1700" dirty="0">
              <a:effectLst/>
              <a:latin typeface="Times New Roman" panose="02020603050405020304" pitchFamily="18" charset="0"/>
              <a:ea typeface="Times New Roman" panose="02020603050405020304" pitchFamily="18" charset="0"/>
            </a:endParaRPr>
          </a:p>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2. Dacă se constată că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există suspiciuni de afectare a stării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emoţionale</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copilului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Reprezentantul SPAS solicită sprijinul unui psiholog (la nivel local sau la DGASPC) în vederea includerii acestuia în cadrul unui program de consiliere psihologică. </a:t>
            </a:r>
            <a:endParaRPr lang="ro-RO" sz="1700" dirty="0">
              <a:effectLst/>
              <a:latin typeface="Times New Roman" panose="02020603050405020304" pitchFamily="18" charset="0"/>
              <a:ea typeface="Times New Roman" panose="02020603050405020304" pitchFamily="18" charset="0"/>
            </a:endParaRPr>
          </a:p>
          <a:p>
            <a:pPr lvl="0" algn="just">
              <a:spcAft>
                <a:spcPts val="480"/>
              </a:spcAft>
            </a:pPr>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88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381952"/>
            <a:ext cx="10829220" cy="3459225"/>
          </a:xfrm>
        </p:spPr>
        <p:txBody>
          <a:bodyPr>
            <a:noAutofit/>
          </a:bodyPr>
          <a:lstStyle/>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3. Dacă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termen de 3 luni de la înscrierea la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şcoală</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copilului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şcolară</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integrarea acestuia în mediul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nu se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îmbunătăţesc</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Învăţătorul</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/dirigintele, cu aprobarea directorului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unităţii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învăţământ</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solicita sprijinul consilierilor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din cadrul CJRAE sau, după caz, CMBRAE.</a:t>
            </a:r>
            <a:endParaRPr lang="ro-RO" sz="1700" dirty="0">
              <a:effectLst/>
              <a:latin typeface="Times New Roman" panose="02020603050405020304" pitchFamily="18" charset="0"/>
              <a:ea typeface="Times New Roman" panose="02020603050405020304" pitchFamily="18" charset="0"/>
            </a:endParaRPr>
          </a:p>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4. Dacă se constată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degradarea stării de sănătate a copilului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Reprezentantul SPAS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informa în scris medicul de familie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solicita sprijinul acestuia în ceea ce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priveşte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verificarea stării de sănătate a acestuia.</a:t>
            </a:r>
            <a:endParaRPr lang="ro-RO" sz="1700" dirty="0">
              <a:effectLst/>
              <a:latin typeface="Times New Roman" panose="02020603050405020304" pitchFamily="18" charset="0"/>
              <a:ea typeface="Times New Roman" panose="02020603050405020304" pitchFamily="18" charset="0"/>
            </a:endParaRPr>
          </a:p>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5. Dacă se constată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afilierea copilului la un grup de prieteni cu comportament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infracţional</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Reprezentantul SPAS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solicita în scris sprijinul DGASPC, în vederea oferirii de servicii de specialitate, concomitent cu informarea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unităţii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care acesta este înscris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Poliţiei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dirty="0">
              <a:effectLst/>
              <a:latin typeface="Times New Roman" panose="02020603050405020304" pitchFamily="18" charset="0"/>
              <a:ea typeface="Times New Roman" panose="02020603050405020304" pitchFamily="18" charset="0"/>
            </a:endParaRPr>
          </a:p>
          <a:p>
            <a:pPr marL="270510" algn="just"/>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6. Dacă reprezentantul SPAS are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suspiciuni asupra unui posibil caz de abuz, neglijare</a:t>
            </a:r>
            <a:r>
              <a:rPr lang="ro-RO" sz="1700" b="1" dirty="0">
                <a:solidFill>
                  <a:srgbClr val="444444"/>
                </a:solidFill>
                <a:latin typeface="Trebuchet MS" panose="020B0603020202020204" pitchFamily="34" charset="0"/>
                <a:ea typeface="Times New Roman" panose="02020603050405020304" pitchFamily="18" charset="0"/>
                <a:cs typeface="Calibri" panose="020F0502020204030204" pitchFamily="34" charset="0"/>
              </a:rPr>
              <a:t>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sau altă formă de violență asupra copilului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acesta 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 sesiza de îndată DGASPC în vederea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iniţierii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procedurilor prevăzute de lege în astfel de cazuri.</a:t>
            </a:r>
            <a:endParaRPr lang="ro-RO" sz="1700" dirty="0">
              <a:effectLst/>
              <a:latin typeface="Times New Roman" panose="02020603050405020304" pitchFamily="18" charset="0"/>
              <a:ea typeface="Times New Roman" panose="02020603050405020304" pitchFamily="18" charset="0"/>
            </a:endParaRPr>
          </a:p>
          <a:p>
            <a:pPr lvl="0" algn="just">
              <a:spcAft>
                <a:spcPts val="480"/>
              </a:spcAft>
            </a:pPr>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4001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509814"/>
            <a:ext cx="10829220" cy="3271023"/>
          </a:xfrm>
        </p:spPr>
        <p:txBody>
          <a:bodyPr>
            <a:noAutofit/>
          </a:bodyPr>
          <a:lstStyle/>
          <a:p>
            <a:pPr marL="342900" lvl="0" indent="-342900" algn="just">
              <a:buFont typeface="Wingdings" panose="05000000000000000000" pitchFamily="2" charset="2"/>
              <a:buChar char=""/>
            </a:pP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ATRIBUȚII ale SPAS în vederea sprijinirii familiilor pentru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cu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dirty="0">
              <a:effectLst/>
              <a:latin typeface="Times New Roman" panose="02020603050405020304" pitchFamily="18" charset="0"/>
              <a:ea typeface="Times New Roman" panose="02020603050405020304" pitchFamily="18" charset="0"/>
            </a:endParaRPr>
          </a:p>
          <a:p>
            <a:pPr algn="just"/>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urmăreşte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menţinerea</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relaţiilor</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personale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ale copiilor cu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care sunt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a:t>
            </a:r>
            <a:r>
              <a:rPr lang="ro-RO" sz="1700" dirty="0">
                <a:effectLst/>
                <a:latin typeface="Times New Roman" panose="02020603050405020304" pitchFamily="18" charset="0"/>
                <a:ea typeface="Times New Roman" panose="02020603050405020304" pitchFamily="18" charset="0"/>
              </a:rPr>
              <a:t> </a:t>
            </a:r>
          </a:p>
          <a:p>
            <a:pPr algn="just"/>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b)</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organizează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programe de </a:t>
            </a:r>
            <a:r>
              <a:rPr lang="ro-RO" sz="17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educaţie</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parentală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destinate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părintelui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care se ocupă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după plecarea celuilalt părinte la muncă în străinătate, respectiv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persoanelor desemnate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se ocupa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copiilor cu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 precum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 celor care îngrijesc copiii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care au revenit în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ţară</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după o perioadă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şedere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străinătate alături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mai mare de un an;</a:t>
            </a:r>
            <a:r>
              <a:rPr lang="ro-RO" sz="1700" dirty="0">
                <a:effectLst/>
                <a:latin typeface="Times New Roman" panose="02020603050405020304" pitchFamily="18" charset="0"/>
                <a:ea typeface="Times New Roman" panose="02020603050405020304" pitchFamily="18" charset="0"/>
              </a:rPr>
              <a:t> </a:t>
            </a:r>
          </a:p>
          <a:p>
            <a:pPr algn="just"/>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c)</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organizează întâlniri trimestriale sau ori de câte ori este necesar </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cu persoanele care se ocupă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copiilor, precum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părintele care se ocupă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după plecarea celui de al doilea părinte la muncă în străinătate;</a:t>
            </a:r>
            <a:endParaRPr lang="ro-RO" sz="1700" dirty="0">
              <a:effectLst/>
              <a:latin typeface="Times New Roman" panose="02020603050405020304" pitchFamily="18" charset="0"/>
              <a:ea typeface="Times New Roman" panose="02020603050405020304" pitchFamily="18" charset="0"/>
            </a:endParaRPr>
          </a:p>
          <a:p>
            <a:pPr algn="l"/>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623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509814"/>
            <a:ext cx="10829220" cy="3271023"/>
          </a:xfrm>
        </p:spPr>
        <p:txBody>
          <a:bodyPr>
            <a:noAutofit/>
          </a:bodyPr>
          <a:lstStyle/>
          <a:p>
            <a:pPr marL="342900" lvl="0" indent="-342900" algn="jus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ATRIBUȚII ale SPAS în vederea sprijinirii familiilor pentru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îngrijirea copilului cu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a:t>
            </a:r>
            <a:endParaRPr lang="ro-RO" sz="1700" dirty="0">
              <a:effectLst/>
              <a:latin typeface="Times New Roman" panose="02020603050405020304" pitchFamily="18" charset="0"/>
              <a:ea typeface="Times New Roman" panose="02020603050405020304" pitchFamily="18" charset="0"/>
            </a:endParaRPr>
          </a:p>
          <a:p>
            <a:pPr algn="just">
              <a:spcAft>
                <a:spcPts val="480"/>
              </a:spcAft>
            </a:pPr>
            <a:r>
              <a:rPr lang="ro-RO" sz="18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d)</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facilitează </a:t>
            </a:r>
            <a:r>
              <a:rPr lang="ro-RO" sz="18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sprijină </a:t>
            </a:r>
            <a:r>
              <a:rPr lang="ro-RO" sz="18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menţinerea</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unui contact permanent </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între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reprezentanţii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unităţii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învăţământ</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 care o frecventează copilul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persoana în grija căruia acesta a fost lăsat de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800" dirty="0">
              <a:effectLst/>
              <a:latin typeface="Times New Roman" panose="02020603050405020304" pitchFamily="18" charset="0"/>
              <a:ea typeface="Times New Roman" panose="02020603050405020304" pitchFamily="18" charset="0"/>
            </a:endParaRPr>
          </a:p>
          <a:p>
            <a:pPr algn="just"/>
            <a:r>
              <a:rPr lang="ro-RO" sz="18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e)</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încurajează părintele sau, după caz, persoana</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grija căreia a fost lăsat copilul </a:t>
            </a:r>
            <a:r>
              <a:rPr lang="ro-RO" sz="18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cadrele didactice să stabilească acorduri de </a:t>
            </a:r>
            <a:r>
              <a:rPr lang="ro-RO" sz="1800" b="1"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învăţare</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adecvate nevoilor acestora care să cuprindă în mod explicit scopurile,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aşteptările</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responsabilităţile</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ce revin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şcolii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familiei;</a:t>
            </a:r>
          </a:p>
          <a:p>
            <a:pPr algn="just"/>
            <a:r>
              <a:rPr lang="ro-RO" sz="18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f)</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800" b="1"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sprijină părintele sau, după caz, persoana </a:t>
            </a:r>
            <a:r>
              <a:rPr lang="ro-RO" sz="18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grija căreia a fost lăsat copilul în utilizarea unor metode de consiliere care să faciliteze comunicarea în familie, rezolvarea problemelor etc.</a:t>
            </a:r>
            <a:r>
              <a:rPr lang="ro-RO" sz="1800" dirty="0">
                <a:effectLst/>
                <a:latin typeface="Times New Roman" panose="02020603050405020304" pitchFamily="18" charset="0"/>
                <a:ea typeface="Times New Roman" panose="02020603050405020304" pitchFamily="18" charset="0"/>
              </a:rPr>
              <a:t> </a:t>
            </a:r>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2764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1051193" y="1820907"/>
            <a:ext cx="10829220" cy="3543573"/>
          </a:xfrm>
        </p:spPr>
        <p:txBody>
          <a:bodyPr>
            <a:noAutofit/>
          </a:bodyPr>
          <a:lstStyle/>
          <a:p>
            <a:pPr algn="just">
              <a:lnSpc>
                <a:spcPct val="107000"/>
              </a:lnSpc>
              <a:spcBef>
                <a:spcPts val="0"/>
              </a:spcBef>
              <a:spcAft>
                <a:spcPts val="200"/>
              </a:spcAft>
            </a:pP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Autoritățile cu competențe în monitorizarea situației copiilor ai căror părinți sunt plecați la muncă în străinătate sunt:</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spcAft>
                <a:spcPts val="200"/>
              </a:spcAft>
              <a:buFont typeface="Symbol" panose="05050102010706020507" pitchFamily="18" charset="2"/>
              <a:buChar char=""/>
            </a:pP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SPAS - Serviciile publice de </a:t>
            </a:r>
            <a:r>
              <a:rPr lang="ro-RO" sz="1800" kern="100" dirty="0" err="1">
                <a:effectLst/>
                <a:latin typeface="Trebuchet MS" panose="020B0603020202020204" pitchFamily="34" charset="0"/>
                <a:ea typeface="Calibri" panose="020F0502020204030204" pitchFamily="34" charset="0"/>
                <a:cs typeface="Times New Roman" panose="02020603050405020304" pitchFamily="18" charset="0"/>
              </a:rPr>
              <a:t>asistenţă</a:t>
            </a: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 socială organizate la nivelul primăriilor municipiilor, </a:t>
            </a:r>
            <a:r>
              <a:rPr lang="ro-RO" sz="1800" kern="100" dirty="0" err="1">
                <a:effectLst/>
                <a:latin typeface="Trebuchet MS" panose="020B0603020202020204" pitchFamily="34" charset="0"/>
                <a:ea typeface="Calibri" panose="020F0502020204030204" pitchFamily="34" charset="0"/>
                <a:cs typeface="Times New Roman" panose="02020603050405020304" pitchFamily="18" charset="0"/>
              </a:rPr>
              <a:t>oraşelor</a:t>
            </a: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 comunelor; </a:t>
            </a:r>
          </a:p>
          <a:p>
            <a:pPr marL="342900" lvl="0" indent="-342900" algn="just">
              <a:lnSpc>
                <a:spcPct val="107000"/>
              </a:lnSpc>
              <a:spcBef>
                <a:spcPts val="0"/>
              </a:spcBef>
              <a:spcAft>
                <a:spcPts val="200"/>
              </a:spcAft>
              <a:buFont typeface="Symbol" panose="05050102010706020507" pitchFamily="18" charset="2"/>
              <a:buChar char=""/>
            </a:pP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ISJ/ISMB - Inspectoratele școlare județene/al municipiului București prin intermediul unităților școlare și a centrelor județene/centrul municipiului București de resurse și asistență educațională CJRAE/CMBRAE;</a:t>
            </a:r>
          </a:p>
          <a:p>
            <a:pPr marL="342900" lvl="0" indent="-342900" algn="just">
              <a:lnSpc>
                <a:spcPct val="107000"/>
              </a:lnSpc>
              <a:spcBef>
                <a:spcPts val="0"/>
              </a:spcBef>
              <a:spcAft>
                <a:spcPts val="200"/>
              </a:spcAft>
              <a:buFont typeface="Symbol" panose="05050102010706020507" pitchFamily="18" charset="2"/>
              <a:buChar char=""/>
            </a:pP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DGASPC - Direcțiile generale de asistență socială și protecția copilului, aflate în subordinea Consiliilor </a:t>
            </a:r>
            <a:r>
              <a:rPr lang="ro-RO" sz="1800" kern="100" dirty="0" err="1">
                <a:effectLst/>
                <a:latin typeface="Trebuchet MS" panose="020B0603020202020204" pitchFamily="34" charset="0"/>
                <a:ea typeface="Calibri" panose="020F0502020204030204" pitchFamily="34" charset="0"/>
                <a:cs typeface="Times New Roman" panose="02020603050405020304" pitchFamily="18" charset="0"/>
              </a:rPr>
              <a:t>Judeţene</a:t>
            </a: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 respectiv a Consiliilor Locale ale Municipiului </a:t>
            </a:r>
            <a:r>
              <a:rPr lang="ro-RO" sz="1800" kern="100" dirty="0" err="1">
                <a:effectLst/>
                <a:latin typeface="Trebuchet MS" panose="020B0603020202020204" pitchFamily="34" charset="0"/>
                <a:ea typeface="Calibri" panose="020F0502020204030204" pitchFamily="34" charset="0"/>
                <a:cs typeface="Times New Roman" panose="02020603050405020304" pitchFamily="18" charset="0"/>
              </a:rPr>
              <a:t>Bucureşti</a:t>
            </a:r>
            <a:r>
              <a:rPr lang="ro-RO" sz="1800" kern="100" dirty="0">
                <a:latin typeface="Trebuchet MS" panose="020B0603020202020204" pitchFamily="34" charset="0"/>
                <a:ea typeface="Calibri" panose="020F0502020204030204" pitchFamily="34" charset="0"/>
                <a:cs typeface="Times New Roman" panose="02020603050405020304" pitchFamily="18" charset="0"/>
              </a:rPr>
              <a:t>;</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spcAft>
                <a:spcPts val="200"/>
              </a:spcAft>
              <a:buFont typeface="Symbol" panose="05050102010706020507" pitchFamily="18" charset="2"/>
              <a:buChar char=""/>
            </a:pPr>
            <a:r>
              <a:rPr lang="ro-RO" sz="1800" kern="100" dirty="0">
                <a:effectLst/>
                <a:latin typeface="Trebuchet MS" panose="020B0603020202020204" pitchFamily="34" charset="0"/>
                <a:ea typeface="Calibri" panose="020F0502020204030204" pitchFamily="34" charset="0"/>
                <a:cs typeface="Times New Roman" panose="02020603050405020304" pitchFamily="18" charset="0"/>
              </a:rPr>
              <a:t>ANPDCA - Autoritatea Națională pentru protecția Drepturilor Copilului și Adopție, autoritate centrală în subordinea MFTES</a:t>
            </a:r>
            <a:endParaRPr lang="ro-RO"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4604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1051193" y="1723662"/>
            <a:ext cx="10829220" cy="3803378"/>
          </a:xfrm>
        </p:spPr>
        <p:txBody>
          <a:bodyPr>
            <a:noAutofit/>
          </a:bodyPr>
          <a:lstStyle/>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Circuitul de colectare a datelor cu privire la copiii ai căror părinți sunt plecați la muncă în străinătate: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480"/>
              </a:spcAft>
              <a:buFont typeface="Wingdings" panose="05000000000000000000" pitchFamily="2" charset="2"/>
              <a:buChar char=""/>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SPAS de la nivelul municipiilor, orașelor și comunelor solicită școlilor din raza administrativ-teritorială date și informații cu privire la copiii cu părinți plecați la muncă în străinătate, le verifică în teren, le centralizează și le transmit la DGASPC, trimestrial </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480"/>
              </a:spcAft>
              <a:buFont typeface="Wingdings" panose="05000000000000000000" pitchFamily="2" charset="2"/>
              <a:buChar char=""/>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DGASPC centralizează datele la nivelul județului/sectorului municipiului București și le transmit trimestrial la ANPDCA</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480"/>
              </a:spcAft>
              <a:buFont typeface="Wingdings" panose="05000000000000000000" pitchFamily="2" charset="2"/>
              <a:buChar char=""/>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ANPDCA centralizează datele la nivel național și întocmește statistici</a:t>
            </a:r>
          </a:p>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Conform datelor centralizate la nivel național de către ANPDCA, în baza informațiilor transmise de către Direcțiile Generale de Asistență Socială și Protecția Copilului din județe/sectoare ale municipiului București, în evidența acestora se aflau, la data de 31.12.2022,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72.627 copii cu părinți plecați la muncă în străinătate</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480"/>
              </a:spcAft>
            </a:pP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8843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graphicFrame>
        <p:nvGraphicFramePr>
          <p:cNvPr id="14" name="Tabel 13">
            <a:extLst>
              <a:ext uri="{FF2B5EF4-FFF2-40B4-BE49-F238E27FC236}">
                <a16:creationId xmlns:a16="http://schemas.microsoft.com/office/drawing/2014/main" id="{3DFE57FF-5EA1-8D2C-F40D-0018341B8338}"/>
              </a:ext>
            </a:extLst>
          </p:cNvPr>
          <p:cNvGraphicFramePr>
            <a:graphicFrameLocks noGrp="1"/>
          </p:cNvGraphicFramePr>
          <p:nvPr>
            <p:extLst>
              <p:ext uri="{D42A27DB-BD31-4B8C-83A1-F6EECF244321}">
                <p14:modId xmlns:p14="http://schemas.microsoft.com/office/powerpoint/2010/main" val="3084116520"/>
              </p:ext>
            </p:extLst>
          </p:nvPr>
        </p:nvGraphicFramePr>
        <p:xfrm>
          <a:off x="936114" y="1735901"/>
          <a:ext cx="10204692" cy="3544420"/>
        </p:xfrm>
        <a:graphic>
          <a:graphicData uri="http://schemas.openxmlformats.org/drawingml/2006/table">
            <a:tbl>
              <a:tblPr firstRow="1" firstCol="1" bandRow="1">
                <a:tableStyleId>{5C22544A-7EE6-4342-B048-85BDC9FD1C3A}</a:tableStyleId>
              </a:tblPr>
              <a:tblGrid>
                <a:gridCol w="2571847">
                  <a:extLst>
                    <a:ext uri="{9D8B030D-6E8A-4147-A177-3AD203B41FA5}">
                      <a16:colId xmlns:a16="http://schemas.microsoft.com/office/drawing/2014/main" val="1193034266"/>
                    </a:ext>
                  </a:extLst>
                </a:gridCol>
                <a:gridCol w="1029373">
                  <a:extLst>
                    <a:ext uri="{9D8B030D-6E8A-4147-A177-3AD203B41FA5}">
                      <a16:colId xmlns:a16="http://schemas.microsoft.com/office/drawing/2014/main" val="2679324345"/>
                    </a:ext>
                  </a:extLst>
                </a:gridCol>
                <a:gridCol w="1159273">
                  <a:extLst>
                    <a:ext uri="{9D8B030D-6E8A-4147-A177-3AD203B41FA5}">
                      <a16:colId xmlns:a16="http://schemas.microsoft.com/office/drawing/2014/main" val="3965398625"/>
                    </a:ext>
                  </a:extLst>
                </a:gridCol>
                <a:gridCol w="839049">
                  <a:extLst>
                    <a:ext uri="{9D8B030D-6E8A-4147-A177-3AD203B41FA5}">
                      <a16:colId xmlns:a16="http://schemas.microsoft.com/office/drawing/2014/main" val="1648326463"/>
                    </a:ext>
                  </a:extLst>
                </a:gridCol>
                <a:gridCol w="1192632">
                  <a:extLst>
                    <a:ext uri="{9D8B030D-6E8A-4147-A177-3AD203B41FA5}">
                      <a16:colId xmlns:a16="http://schemas.microsoft.com/office/drawing/2014/main" val="2641285657"/>
                    </a:ext>
                  </a:extLst>
                </a:gridCol>
                <a:gridCol w="1236097">
                  <a:extLst>
                    <a:ext uri="{9D8B030D-6E8A-4147-A177-3AD203B41FA5}">
                      <a16:colId xmlns:a16="http://schemas.microsoft.com/office/drawing/2014/main" val="2677065611"/>
                    </a:ext>
                  </a:extLst>
                </a:gridCol>
                <a:gridCol w="1250633">
                  <a:extLst>
                    <a:ext uri="{9D8B030D-6E8A-4147-A177-3AD203B41FA5}">
                      <a16:colId xmlns:a16="http://schemas.microsoft.com/office/drawing/2014/main" val="1027924248"/>
                    </a:ext>
                  </a:extLst>
                </a:gridCol>
                <a:gridCol w="925788">
                  <a:extLst>
                    <a:ext uri="{9D8B030D-6E8A-4147-A177-3AD203B41FA5}">
                      <a16:colId xmlns:a16="http://schemas.microsoft.com/office/drawing/2014/main" val="4233922583"/>
                    </a:ext>
                  </a:extLst>
                </a:gridCol>
              </a:tblGrid>
              <a:tr h="398228">
                <a:tc rowSpan="2">
                  <a:txBody>
                    <a:bodyPr/>
                    <a:lstStyle/>
                    <a:p>
                      <a:pPr algn="ctr">
                        <a:lnSpc>
                          <a:spcPct val="107000"/>
                        </a:lnSpc>
                        <a:spcAft>
                          <a:spcPts val="800"/>
                        </a:spcAft>
                      </a:pPr>
                      <a:r>
                        <a:rPr lang="ro-RO" sz="1700" kern="100" dirty="0">
                          <a:effectLst/>
                          <a:latin typeface="Trebuchet MS" panose="020B0603020202020204" pitchFamily="34" charset="0"/>
                        </a:rPr>
                        <a:t> C</a:t>
                      </a:r>
                      <a:r>
                        <a:rPr lang="ro-RO" sz="1700" kern="0" dirty="0">
                          <a:effectLst/>
                          <a:latin typeface="Trebuchet MS" panose="020B0603020202020204" pitchFamily="34" charset="0"/>
                        </a:rPr>
                        <a:t>opii cu </a:t>
                      </a:r>
                      <a:r>
                        <a:rPr lang="ro-RO" sz="1700" kern="0" dirty="0" err="1">
                          <a:effectLst/>
                          <a:latin typeface="Trebuchet MS" panose="020B0603020202020204" pitchFamily="34" charset="0"/>
                        </a:rPr>
                        <a:t>parinți</a:t>
                      </a:r>
                      <a:r>
                        <a:rPr lang="ro-RO" sz="1700" kern="0" dirty="0">
                          <a:effectLst/>
                          <a:latin typeface="Trebuchet MS" panose="020B0603020202020204" pitchFamily="34" charset="0"/>
                        </a:rPr>
                        <a:t> plecați la muncă în străinătate la data de 31.12.2022 </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rowSpan="2">
                  <a:txBody>
                    <a:bodyPr/>
                    <a:lstStyle/>
                    <a:p>
                      <a:pPr algn="ctr">
                        <a:lnSpc>
                          <a:spcPct val="107000"/>
                        </a:lnSpc>
                        <a:spcAft>
                          <a:spcPts val="800"/>
                        </a:spcAft>
                      </a:pPr>
                      <a:r>
                        <a:rPr lang="ro-RO" sz="1700" kern="0" dirty="0">
                          <a:effectLst/>
                          <a:latin typeface="Trebuchet MS" panose="020B0603020202020204" pitchFamily="34" charset="0"/>
                        </a:rPr>
                        <a:t>rămași la rude</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rowSpan="2">
                  <a:txBody>
                    <a:bodyPr/>
                    <a:lstStyle/>
                    <a:p>
                      <a:pPr algn="ctr">
                        <a:lnSpc>
                          <a:spcPct val="107000"/>
                        </a:lnSpc>
                        <a:spcAft>
                          <a:spcPts val="800"/>
                        </a:spcAft>
                      </a:pPr>
                      <a:r>
                        <a:rPr lang="ro-RO" sz="1700" kern="0" dirty="0">
                          <a:effectLst/>
                          <a:latin typeface="Trebuchet MS" panose="020B0603020202020204" pitchFamily="34" charset="0"/>
                        </a:rPr>
                        <a:t>rămași la altă persoană/familie</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gridSpan="4">
                  <a:txBody>
                    <a:bodyPr/>
                    <a:lstStyle/>
                    <a:p>
                      <a:pPr algn="ctr">
                        <a:lnSpc>
                          <a:spcPct val="107000"/>
                        </a:lnSpc>
                        <a:spcAft>
                          <a:spcPts val="800"/>
                        </a:spcAft>
                      </a:pPr>
                      <a:r>
                        <a:rPr lang="ro-RO" sz="1700" kern="0" dirty="0">
                          <a:effectLst/>
                          <a:latin typeface="Trebuchet MS" panose="020B0603020202020204" pitchFamily="34" charset="0"/>
                        </a:rPr>
                        <a:t>cu măsură de protecție specială stabilită:</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o-RO"/>
                    </a:p>
                  </a:txBody>
                  <a:tcPr/>
                </a:tc>
                <a:tc hMerge="1">
                  <a:txBody>
                    <a:bodyPr/>
                    <a:lstStyle/>
                    <a:p>
                      <a:endParaRPr lang="ro-RO"/>
                    </a:p>
                  </a:txBody>
                  <a:tcPr/>
                </a:tc>
                <a:tc hMerge="1">
                  <a:txBody>
                    <a:bodyPr/>
                    <a:lstStyle/>
                    <a:p>
                      <a:endParaRPr lang="ro-RO"/>
                    </a:p>
                  </a:txBody>
                  <a:tcPr/>
                </a:tc>
                <a:tc rowSpan="2">
                  <a:txBody>
                    <a:bodyPr/>
                    <a:lstStyle/>
                    <a:p>
                      <a:pPr algn="ctr">
                        <a:lnSpc>
                          <a:spcPct val="107000"/>
                        </a:lnSpc>
                        <a:spcAft>
                          <a:spcPts val="800"/>
                        </a:spcAft>
                      </a:pPr>
                      <a:r>
                        <a:rPr lang="ro-RO" sz="1700" kern="0" dirty="0">
                          <a:effectLst/>
                          <a:latin typeface="Trebuchet MS" panose="020B0603020202020204" pitchFamily="34" charset="0"/>
                        </a:rPr>
                        <a:t>Total general</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22336297"/>
                  </a:ext>
                </a:extLst>
              </a:tr>
              <a:tr h="941973">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marL="0" algn="ctr" defTabSz="914400" rtl="0" eaLnBrk="1" latinLnBrk="0" hangingPunct="1">
                        <a:lnSpc>
                          <a:spcPct val="107000"/>
                        </a:lnSpc>
                        <a:spcAft>
                          <a:spcPts val="800"/>
                        </a:spcAft>
                      </a:pPr>
                      <a:r>
                        <a:rPr lang="ro-RO" sz="1700" b="1" kern="0" dirty="0">
                          <a:solidFill>
                            <a:schemeClr val="lt1"/>
                          </a:solidFill>
                          <a:effectLst/>
                          <a:latin typeface="Trebuchet MS" panose="020B0603020202020204" pitchFamily="34" charset="0"/>
                          <a:ea typeface="+mn-ea"/>
                          <a:cs typeface="+mn-cs"/>
                        </a:rPr>
                        <a:t>la rude</a:t>
                      </a:r>
                    </a:p>
                  </a:txBody>
                  <a:tcPr marL="68580" marR="68580" marT="0" marB="0" anchor="b">
                    <a:solidFill>
                      <a:schemeClr val="accent1"/>
                    </a:solidFill>
                  </a:tcPr>
                </a:tc>
                <a:tc>
                  <a:txBody>
                    <a:bodyPr/>
                    <a:lstStyle/>
                    <a:p>
                      <a:pPr marL="0" algn="ctr" defTabSz="914400" rtl="0" eaLnBrk="1" latinLnBrk="0" hangingPunct="1">
                        <a:lnSpc>
                          <a:spcPct val="107000"/>
                        </a:lnSpc>
                        <a:spcAft>
                          <a:spcPts val="800"/>
                        </a:spcAft>
                      </a:pPr>
                      <a:r>
                        <a:rPr lang="ro-RO" sz="1700" b="1" kern="0" dirty="0">
                          <a:solidFill>
                            <a:schemeClr val="lt1"/>
                          </a:solidFill>
                          <a:effectLst/>
                          <a:latin typeface="Trebuchet MS" panose="020B0603020202020204" pitchFamily="34" charset="0"/>
                          <a:ea typeface="+mn-ea"/>
                          <a:cs typeface="+mn-cs"/>
                        </a:rPr>
                        <a:t>la alte familii/persoane</a:t>
                      </a:r>
                    </a:p>
                  </a:txBody>
                  <a:tcPr marL="68580" marR="68580" marT="0" marB="0" anchor="b">
                    <a:solidFill>
                      <a:schemeClr val="accent1"/>
                    </a:solidFill>
                  </a:tcPr>
                </a:tc>
                <a:tc>
                  <a:txBody>
                    <a:bodyPr/>
                    <a:lstStyle/>
                    <a:p>
                      <a:pPr marL="0" algn="ctr" defTabSz="914400" rtl="0" eaLnBrk="1" latinLnBrk="0" hangingPunct="1">
                        <a:lnSpc>
                          <a:spcPct val="107000"/>
                        </a:lnSpc>
                        <a:spcAft>
                          <a:spcPts val="800"/>
                        </a:spcAft>
                      </a:pPr>
                      <a:r>
                        <a:rPr lang="ro-RO" sz="1700" b="1" kern="0" dirty="0">
                          <a:solidFill>
                            <a:schemeClr val="lt1"/>
                          </a:solidFill>
                          <a:effectLst/>
                          <a:latin typeface="Trebuchet MS" panose="020B0603020202020204" pitchFamily="34" charset="0"/>
                          <a:ea typeface="+mn-ea"/>
                          <a:cs typeface="+mn-cs"/>
                        </a:rPr>
                        <a:t>la asistent maternal</a:t>
                      </a:r>
                    </a:p>
                  </a:txBody>
                  <a:tcPr marL="68580" marR="68580" marT="0" marB="0" anchor="b">
                    <a:solidFill>
                      <a:schemeClr val="accent1"/>
                    </a:solidFill>
                  </a:tcPr>
                </a:tc>
                <a:tc>
                  <a:txBody>
                    <a:bodyPr/>
                    <a:lstStyle/>
                    <a:p>
                      <a:pPr marL="0" algn="ctr" defTabSz="914400" rtl="0" eaLnBrk="1" latinLnBrk="0" hangingPunct="1">
                        <a:lnSpc>
                          <a:spcPct val="107000"/>
                        </a:lnSpc>
                        <a:spcAft>
                          <a:spcPts val="800"/>
                        </a:spcAft>
                      </a:pPr>
                      <a:r>
                        <a:rPr lang="ro-RO" sz="1700" b="1" kern="0" dirty="0">
                          <a:solidFill>
                            <a:schemeClr val="lt1"/>
                          </a:solidFill>
                          <a:effectLst/>
                          <a:latin typeface="Trebuchet MS" panose="020B0603020202020204" pitchFamily="34" charset="0"/>
                          <a:ea typeface="+mn-ea"/>
                          <a:cs typeface="+mn-cs"/>
                        </a:rPr>
                        <a:t>la un serviciu rezidențial</a:t>
                      </a:r>
                    </a:p>
                  </a:txBody>
                  <a:tcPr marL="68580" marR="68580" marT="0" marB="0" anchor="b">
                    <a:solidFill>
                      <a:schemeClr val="accent1"/>
                    </a:solidFill>
                  </a:tcPr>
                </a:tc>
                <a:tc vMerge="1">
                  <a:txBody>
                    <a:bodyPr/>
                    <a:lstStyle/>
                    <a:p>
                      <a:endParaRPr lang="ro-RO"/>
                    </a:p>
                  </a:txBody>
                  <a:tcPr/>
                </a:tc>
                <a:extLst>
                  <a:ext uri="{0D108BD9-81ED-4DB2-BD59-A6C34878D82A}">
                    <a16:rowId xmlns:a16="http://schemas.microsoft.com/office/drawing/2014/main" val="369726382"/>
                  </a:ext>
                </a:extLst>
              </a:tr>
              <a:tr h="627998">
                <a:tc>
                  <a:txBody>
                    <a:bodyPr/>
                    <a:lstStyle/>
                    <a:p>
                      <a:pPr>
                        <a:lnSpc>
                          <a:spcPct val="107000"/>
                        </a:lnSpc>
                        <a:spcAft>
                          <a:spcPts val="800"/>
                        </a:spcAft>
                      </a:pPr>
                      <a:r>
                        <a:rPr lang="ro-RO" sz="1700" kern="0">
                          <a:effectLst/>
                          <a:latin typeface="Trebuchet MS" panose="020B0603020202020204" pitchFamily="34" charset="0"/>
                        </a:rPr>
                        <a:t>cu ambii parinti plecati la muncă</a:t>
                      </a:r>
                      <a:endParaRPr lang="ro-RO" sz="17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11.214</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85</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429</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40</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95</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106</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11.969</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66609113"/>
                  </a:ext>
                </a:extLst>
              </a:tr>
              <a:tr h="627998">
                <a:tc>
                  <a:txBody>
                    <a:bodyPr/>
                    <a:lstStyle/>
                    <a:p>
                      <a:pPr>
                        <a:lnSpc>
                          <a:spcPct val="107000"/>
                        </a:lnSpc>
                        <a:spcAft>
                          <a:spcPts val="800"/>
                        </a:spcAft>
                      </a:pPr>
                      <a:r>
                        <a:rPr lang="ro-RO" sz="1700" kern="0">
                          <a:effectLst/>
                          <a:latin typeface="Trebuchet MS" panose="020B0603020202020204" pitchFamily="34" charset="0"/>
                        </a:rPr>
                        <a:t>cu parinte unic sustinator plecat</a:t>
                      </a:r>
                      <a:endParaRPr lang="ro-RO" sz="17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7.822</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122</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566</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62</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159</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128</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8.859</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92148441"/>
                  </a:ext>
                </a:extLst>
              </a:tr>
              <a:tr h="627998">
                <a:tc>
                  <a:txBody>
                    <a:bodyPr/>
                    <a:lstStyle/>
                    <a:p>
                      <a:pPr>
                        <a:lnSpc>
                          <a:spcPct val="107000"/>
                        </a:lnSpc>
                        <a:spcAft>
                          <a:spcPts val="800"/>
                        </a:spcAft>
                      </a:pPr>
                      <a:r>
                        <a:rPr lang="ro-RO" sz="1700" kern="0">
                          <a:effectLst/>
                          <a:latin typeface="Trebuchet MS" panose="020B0603020202020204" pitchFamily="34" charset="0"/>
                        </a:rPr>
                        <a:t>cu un singur parinte plecat</a:t>
                      </a:r>
                      <a:endParaRPr lang="ro-RO" sz="17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49.795</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808</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685</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60</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223</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228</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51.799</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15768597"/>
                  </a:ext>
                </a:extLst>
              </a:tr>
              <a:tr h="320225">
                <a:tc>
                  <a:txBody>
                    <a:bodyPr/>
                    <a:lstStyle/>
                    <a:p>
                      <a:pPr>
                        <a:lnSpc>
                          <a:spcPct val="107000"/>
                        </a:lnSpc>
                        <a:spcAft>
                          <a:spcPts val="800"/>
                        </a:spcAft>
                      </a:pPr>
                      <a:r>
                        <a:rPr lang="ro-RO" sz="1700" kern="0" dirty="0">
                          <a:effectLst/>
                          <a:latin typeface="Trebuchet MS" panose="020B0603020202020204" pitchFamily="34" charset="0"/>
                        </a:rPr>
                        <a:t>Total </a:t>
                      </a:r>
                      <a:endParaRPr lang="ro-RO" sz="17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68.831</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1.015</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1.680</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162</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a:effectLst/>
                          <a:latin typeface="Trebuchet MS" panose="020B0603020202020204" pitchFamily="34" charset="0"/>
                        </a:rPr>
                        <a:t>477</a:t>
                      </a:r>
                      <a:endParaRPr lang="ro-RO" sz="18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462</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ro-RO" sz="1800" kern="0" dirty="0">
                          <a:effectLst/>
                          <a:latin typeface="Trebuchet MS" panose="020B0603020202020204" pitchFamily="34" charset="0"/>
                        </a:rPr>
                        <a:t>72.627</a:t>
                      </a:r>
                      <a:endParaRPr lang="ro-RO" sz="1800" kern="1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28327673"/>
                  </a:ext>
                </a:extLst>
              </a:tr>
            </a:tbl>
          </a:graphicData>
        </a:graphic>
      </p:graphicFrame>
    </p:spTree>
    <p:extLst>
      <p:ext uri="{BB962C8B-B14F-4D97-AF65-F5344CB8AC3E}">
        <p14:creationId xmlns:p14="http://schemas.microsoft.com/office/powerpoint/2010/main" val="194584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2"/>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3"/>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4"/>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5"/>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6"/>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7"/>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8"/>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9"/>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24560" y="1743684"/>
            <a:ext cx="10743227" cy="3907521"/>
          </a:xfrm>
        </p:spPr>
        <p:txBody>
          <a:bodyPr>
            <a:noAutofit/>
          </a:bodyPr>
          <a:lstStyle/>
          <a:p>
            <a:pPr marL="342900" indent="-342900" algn="just">
              <a:lnSpc>
                <a:spcPct val="100000"/>
              </a:lnSpc>
              <a:spcBef>
                <a:spcPts val="0"/>
              </a:spcBef>
              <a:spcAft>
                <a:spcPts val="9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Pentru a identifica soluții adecvate la această problematică a fost nevoie de o cunoaștere serioasă a amplorii acestui fenomen, moment în care s-a constatat ca puțina legislație în vigoare era insuficientă pentru a realiza o colectare de date statistice relevante pentru această categorie de copii.</a:t>
            </a:r>
          </a:p>
          <a:p>
            <a:pPr marL="342900" lvl="0" indent="-342900" algn="just">
              <a:lnSpc>
                <a:spcPct val="100000"/>
              </a:lnSpc>
              <a:spcBef>
                <a:spcPts val="0"/>
              </a:spcBef>
              <a:spcAft>
                <a:spcPts val="9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În acest context, intervenția ANPDCA, ca autoritate centrală cu funcție de reglementare în domeniu, a avut în vedere o abordare multisectorială, care a vizat atât îmbunătățirea cadrului legal în vigoare cu privire la drepturile copilului, cât și promovarea acestui subiect pe agenda publică, în cadrul unor parteneriate cu organizațiile neguvernamentale.</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9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Completările succesive aduse principalei legi care reglementează protecția drepturilor copilului în România (Legea nr. 272/2004), precum și completarea/elaborarea altor acte normative în domeniu au avut ca scop central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prevenirea separării copilului de familie </a:t>
            </a:r>
            <a:r>
              <a:rPr lang="ro-RO" sz="1700" b="1"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 sprijinirea copilului care se află în </a:t>
            </a:r>
            <a:r>
              <a:rPr lang="ro-RO" sz="1700" b="1" dirty="0" err="1">
                <a:effectLst/>
                <a:latin typeface="Trebuchet MS" panose="020B0603020202020204" pitchFamily="34" charset="0"/>
                <a:ea typeface="Calibri" panose="020F0502020204030204" pitchFamily="34" charset="0"/>
                <a:cs typeface="Times New Roman" panose="02020603050405020304" pitchFamily="18" charset="0"/>
              </a:rPr>
              <a:t>situaţie</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 de risc</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 în contextul migrației părintelui/părinților, vizând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responsabilizarea părinților </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care intenționează să migreze, procesul de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delegare temporară a autorității părintești</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monitorizarea situației copiilor cu părinți plecați</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serviciile de care copilul și părintele sau persoana care se ocupă de creșterea și îngrijirea sa pot beneficia </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ș.a. </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1043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graphicFrame>
        <p:nvGraphicFramePr>
          <p:cNvPr id="10" name="Diagramă 9">
            <a:extLst>
              <a:ext uri="{FF2B5EF4-FFF2-40B4-BE49-F238E27FC236}">
                <a16:creationId xmlns:a16="http://schemas.microsoft.com/office/drawing/2014/main" id="{AAFABFD5-5559-E8A2-4219-4CF7AB677896}"/>
              </a:ext>
            </a:extLst>
          </p:cNvPr>
          <p:cNvGraphicFramePr/>
          <p:nvPr>
            <p:extLst>
              <p:ext uri="{D42A27DB-BD31-4B8C-83A1-F6EECF244321}">
                <p14:modId xmlns:p14="http://schemas.microsoft.com/office/powerpoint/2010/main" val="4123606178"/>
              </p:ext>
            </p:extLst>
          </p:nvPr>
        </p:nvGraphicFramePr>
        <p:xfrm>
          <a:off x="2052321" y="1766071"/>
          <a:ext cx="8493760" cy="3750809"/>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426475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796177" y="2340363"/>
            <a:ext cx="10829220" cy="3294755"/>
          </a:xfrm>
        </p:spPr>
        <p:txBody>
          <a:bodyPr>
            <a:noAutofit/>
          </a:bodyPr>
          <a:lstStyle/>
          <a:p>
            <a:pPr algn="just">
              <a:lnSpc>
                <a:spcPct val="100000"/>
              </a:lnSpc>
              <a:spcBef>
                <a:spcPts val="0"/>
              </a:spcBef>
              <a:spcAft>
                <a:spcPts val="6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este un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proiect asumat de MFTES în PNRR </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Planul Național pentru Redresare și Reziliență (reforma 1 în cadrul Componentei C13 – Reforme sociale)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stabilește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norme clare </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pentru intervenția autorităților în cazul copiilor și a familiilor în situații dificile, inclusiv în cazul copiilor cu părinți plecați la muncă în străinătate, identificați de SPAS ca fiind în situație de risc,</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a:latin typeface="Trebuchet MS" panose="020B0603020202020204" pitchFamily="34" charset="0"/>
                <a:cs typeface="Times New Roman" panose="02020603050405020304" pitchFamily="18" charset="0"/>
              </a:rPr>
              <a:t>creează </a:t>
            </a:r>
            <a:r>
              <a:rPr lang="ro-RO" sz="1700" b="1" kern="100" dirty="0">
                <a:latin typeface="Trebuchet MS" panose="020B0603020202020204" pitchFamily="34" charset="0"/>
                <a:cs typeface="Times New Roman" panose="02020603050405020304" pitchFamily="18" charset="0"/>
              </a:rPr>
              <a:t>cadrul pentru punerea în aplicare a măsurilor </a:t>
            </a:r>
            <a:r>
              <a:rPr lang="ro-RO" sz="1700" kern="100" dirty="0">
                <a:latin typeface="Trebuchet MS" panose="020B0603020202020204" pitchFamily="34" charset="0"/>
                <a:cs typeface="Times New Roman" panose="02020603050405020304" pitchFamily="18" charset="0"/>
              </a:rPr>
              <a:t>necesare prevenirii separării copilului de familie și sprijinirea familiei în ceea ce privește creșterea și îngrijirea copilului expus riscului de separare (de ex. consiliere și sprijin pentru părinți și copii, centre de zi pentru copiii expuși riscului de separare de părinți, centre de zi pentru copiii cu dizabilități),</a:t>
            </a:r>
          </a:p>
          <a:p>
            <a:pPr algn="just">
              <a:lnSpc>
                <a:spcPct val="100000"/>
              </a:lnSpc>
              <a:spcBef>
                <a:spcPts val="0"/>
              </a:spcBef>
              <a:spcAft>
                <a:spcPts val="600"/>
              </a:spcAft>
            </a:pPr>
            <a:r>
              <a:rPr lang="ro-RO" sz="1700" kern="100" dirty="0">
                <a:latin typeface="Trebuchet MS" panose="020B0603020202020204" pitchFamily="34" charset="0"/>
                <a:cs typeface="Times New Roman" panose="02020603050405020304" pitchFamily="18" charset="0"/>
              </a:rPr>
              <a:t>- </a:t>
            </a:r>
            <a:r>
              <a:rPr lang="ro-RO" sz="1700" b="1" kern="100" dirty="0">
                <a:latin typeface="Trebuchet MS" panose="020B0603020202020204" pitchFamily="34" charset="0"/>
                <a:cs typeface="Times New Roman" panose="02020603050405020304" pitchFamily="18" charset="0"/>
              </a:rPr>
              <a:t>întărește capacitatea autorității publice locale</a:t>
            </a:r>
            <a:r>
              <a:rPr lang="ro-RO" sz="1700" kern="100" dirty="0">
                <a:latin typeface="Trebuchet MS" panose="020B0603020202020204" pitchFamily="34" charset="0"/>
                <a:cs typeface="Times New Roman" panose="02020603050405020304" pitchFamily="18" charset="0"/>
              </a:rPr>
              <a:t>, membrii structurii comunitare consultative urmând a fi plătiți pentru activitatea desfășurată,</a:t>
            </a:r>
          </a:p>
          <a:p>
            <a:pPr lvl="0" algn="just"/>
            <a:endParaRPr lang="ro-RO" sz="1700" dirty="0">
              <a:effectLst/>
              <a:latin typeface="Times New Roman" panose="02020603050405020304" pitchFamily="18" charset="0"/>
              <a:ea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566588"/>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III. Legea nr. 156/30.05.2023 privind organizarea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activităţii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de prevenire a separării copilului de familie, </a:t>
            </a:r>
            <a:r>
              <a:rPr lang="ro-RO" sz="1700" b="1" kern="100" dirty="0">
                <a:solidFill>
                  <a:srgbClr val="333333"/>
                </a:solidFill>
                <a:latin typeface="Trebuchet MS" panose="020B0603020202020204" pitchFamily="34" charset="0"/>
                <a:ea typeface="Calibri" panose="020F0502020204030204" pitchFamily="34" charset="0"/>
                <a:cs typeface="Calibri" panose="020F0502020204030204" pitchFamily="34" charset="0"/>
              </a:rPr>
              <a:t>î</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n vigoare de la data de 03.06.2023:</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515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838567" y="2240789"/>
            <a:ext cx="10829220" cy="3667455"/>
          </a:xfrm>
        </p:spPr>
        <p:txBody>
          <a:bodyPr>
            <a:noAutofit/>
          </a:bodyPr>
          <a:lstStyle/>
          <a:p>
            <a:pPr algn="just">
              <a:lnSpc>
                <a:spcPct val="100000"/>
              </a:lnSpc>
              <a:spcBef>
                <a:spcPts val="0"/>
              </a:spcBef>
              <a:spcAft>
                <a:spcPts val="6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se înființează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Observatorul Național al Copilului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care este un modul din cadrul unui sistem informatic dezvoltat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administrat de ANPDCA</a:t>
            </a:r>
            <a:r>
              <a:rPr lang="ro-RO" sz="1700" kern="100" dirty="0">
                <a:latin typeface="Trebuchet MS" panose="020B0603020202020204" pitchFamily="34" charset="0"/>
                <a:ea typeface="Calibri" panose="020F0502020204030204" pitchFamily="34" charset="0"/>
                <a:cs typeface="Times New Roman" panose="02020603050405020304" pitchFamily="18" charset="0"/>
              </a:rPr>
              <a:t> și care prezintă </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evidența, în timp real, a copiilor în situație de risc și serviciile de care aceștia beneficiază, inclusiv copiii cu părinți </a:t>
            </a:r>
            <a:r>
              <a:rPr lang="ro-RO" sz="1700" kern="100" dirty="0" err="1">
                <a:latin typeface="Trebuchet MS" panose="020B0603020202020204" pitchFamily="34" charset="0"/>
                <a:ea typeface="Calibri" panose="020F0502020204030204" pitchFamily="34" charset="0"/>
                <a:cs typeface="Times New Roman" panose="02020603050405020304" pitchFamily="18" charset="0"/>
              </a:rPr>
              <a:t>migranți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identificați în situație de risc.</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stabilește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obligația SPAS de a identifica </a:t>
            </a:r>
            <a:r>
              <a:rPr lang="ro-RO" sz="1700" b="1"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 înregistra în Observatorul </a:t>
            </a:r>
            <a:r>
              <a:rPr lang="ro-RO" sz="1700" b="1" kern="100" dirty="0" err="1">
                <a:effectLst/>
                <a:latin typeface="Trebuchet MS" panose="020B0603020202020204" pitchFamily="34" charset="0"/>
                <a:ea typeface="Calibri" panose="020F0502020204030204" pitchFamily="34" charset="0"/>
                <a:cs typeface="Times New Roman" panose="02020603050405020304" pitchFamily="18" charset="0"/>
              </a:rPr>
              <a:t>naţional</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 al copilului toți copiii </a:t>
            </a:r>
            <a:r>
              <a:rPr lang="ro-RO" sz="1700" b="1" kern="100" dirty="0" err="1">
                <a:effectLst/>
                <a:latin typeface="Trebuchet MS" panose="020B0603020202020204" pitchFamily="34" charset="0"/>
                <a:ea typeface="Calibri" panose="020F0502020204030204" pitchFamily="34" charset="0"/>
                <a:cs typeface="Times New Roman" panose="02020603050405020304" pitchFamily="18" charset="0"/>
              </a:rPr>
              <a:t>aflaţi</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 în risc de separare de familie</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de la nivelul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unităţii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administrativ-teritoriale,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r>
              <a:rPr lang="ro-RO" sz="1700" kern="100" dirty="0">
                <a:latin typeface="Trebuchet MS" panose="020B0603020202020204" pitchFamily="34" charset="0"/>
                <a:cs typeface="Times New Roman" panose="02020603050405020304" pitchFamily="18" charset="0"/>
              </a:rPr>
              <a:t>- stabilește </a:t>
            </a:r>
            <a:r>
              <a:rPr lang="ro-RO" sz="1700" b="1" kern="100" dirty="0" err="1">
                <a:latin typeface="Trebuchet MS" panose="020B0603020202020204" pitchFamily="34" charset="0"/>
                <a:cs typeface="Times New Roman" panose="02020603050405020304" pitchFamily="18" charset="0"/>
              </a:rPr>
              <a:t>obligaţia</a:t>
            </a:r>
            <a:r>
              <a:rPr lang="ro-RO" sz="1700" b="1" kern="100" dirty="0">
                <a:latin typeface="Trebuchet MS" panose="020B0603020202020204" pitchFamily="34" charset="0"/>
                <a:cs typeface="Times New Roman" panose="02020603050405020304" pitchFamily="18" charset="0"/>
              </a:rPr>
              <a:t> SPAS de a realiza anual un plan de dezvoltare a serviciilor de prevenire a separării copilului de familie în funcție de nevoile</a:t>
            </a:r>
            <a:r>
              <a:rPr lang="ro-RO" sz="1700" kern="100" dirty="0">
                <a:latin typeface="Trebuchet MS" panose="020B0603020202020204" pitchFamily="34" charset="0"/>
                <a:cs typeface="Times New Roman" panose="02020603050405020304" pitchFamily="18" charset="0"/>
              </a:rPr>
              <a:t> copiilor și familiilor identificate pe plan local,</a:t>
            </a:r>
          </a:p>
          <a:p>
            <a:pPr algn="just">
              <a:lnSpc>
                <a:spcPct val="100000"/>
              </a:lnSpc>
              <a:spcBef>
                <a:spcPts val="0"/>
              </a:spcBef>
              <a:spcAft>
                <a:spcPts val="600"/>
              </a:spcAft>
            </a:pPr>
            <a:r>
              <a:rPr lang="ro-RO" sz="1700" kern="100" dirty="0">
                <a:latin typeface="Trebuchet MS" panose="020B0603020202020204" pitchFamily="34" charset="0"/>
                <a:cs typeface="Times New Roman" panose="02020603050405020304" pitchFamily="18" charset="0"/>
              </a:rPr>
              <a:t>- </a:t>
            </a:r>
            <a:r>
              <a:rPr lang="ro-RO" sz="1700" b="1" kern="100" dirty="0">
                <a:latin typeface="Trebuchet MS" panose="020B0603020202020204" pitchFamily="34" charset="0"/>
                <a:cs typeface="Times New Roman" panose="02020603050405020304" pitchFamily="18" charset="0"/>
              </a:rPr>
              <a:t>schimbă modalitatea de finanțare a serviciilor sociale destinate prevenirii separării copilului de familie</a:t>
            </a:r>
            <a:r>
              <a:rPr lang="ro-RO" sz="1700" kern="100" dirty="0">
                <a:latin typeface="Trebuchet MS" panose="020B0603020202020204" pitchFamily="34" charset="0"/>
                <a:cs typeface="Times New Roman" panose="02020603050405020304" pitchFamily="18" charset="0"/>
              </a:rPr>
              <a:t>, organizate la nivelul comunelor, </a:t>
            </a:r>
            <a:r>
              <a:rPr lang="ro-RO" sz="1700" kern="100" dirty="0" err="1">
                <a:latin typeface="Trebuchet MS" panose="020B0603020202020204" pitchFamily="34" charset="0"/>
                <a:cs typeface="Times New Roman" panose="02020603050405020304" pitchFamily="18" charset="0"/>
              </a:rPr>
              <a:t>oraşelor</a:t>
            </a:r>
            <a:r>
              <a:rPr lang="ro-RO" sz="1700" kern="100" dirty="0">
                <a:latin typeface="Trebuchet MS" panose="020B0603020202020204" pitchFamily="34" charset="0"/>
                <a:cs typeface="Times New Roman" panose="02020603050405020304" pitchFamily="18" charset="0"/>
              </a:rPr>
              <a:t> </a:t>
            </a:r>
            <a:r>
              <a:rPr lang="ro-RO" sz="1700" kern="100" dirty="0" err="1">
                <a:latin typeface="Trebuchet MS" panose="020B0603020202020204" pitchFamily="34" charset="0"/>
                <a:cs typeface="Times New Roman" panose="02020603050405020304" pitchFamily="18" charset="0"/>
              </a:rPr>
              <a:t>şi</a:t>
            </a:r>
            <a:r>
              <a:rPr lang="ro-RO" sz="1700" kern="100" dirty="0">
                <a:latin typeface="Trebuchet MS" panose="020B0603020202020204" pitchFamily="34" charset="0"/>
                <a:cs typeface="Times New Roman" panose="02020603050405020304" pitchFamily="18" charset="0"/>
              </a:rPr>
              <a:t> municipiilor, acesta fiind asigurată de la bugetul de stat în </a:t>
            </a:r>
            <a:r>
              <a:rPr lang="ro-RO" sz="1700" kern="100" dirty="0" err="1">
                <a:latin typeface="Trebuchet MS" panose="020B0603020202020204" pitchFamily="34" charset="0"/>
                <a:cs typeface="Times New Roman" panose="02020603050405020304" pitchFamily="18" charset="0"/>
              </a:rPr>
              <a:t>proporţie</a:t>
            </a:r>
            <a:r>
              <a:rPr lang="ro-RO" sz="1700" kern="100" dirty="0">
                <a:latin typeface="Trebuchet MS" panose="020B0603020202020204" pitchFamily="34" charset="0"/>
                <a:cs typeface="Times New Roman" panose="02020603050405020304" pitchFamily="18" charset="0"/>
              </a:rPr>
              <a:t> de 50% din necesarul de fonduri stabilit în baza numărului de copii înregistrați în Observatorul Național Copilului.</a:t>
            </a:r>
          </a:p>
          <a:p>
            <a:pPr algn="just">
              <a:lnSpc>
                <a:spcPct val="100000"/>
              </a:lnSpc>
              <a:spcBef>
                <a:spcPts val="0"/>
              </a:spcBef>
              <a:spcAft>
                <a:spcPts val="600"/>
              </a:spcAft>
            </a:pPr>
            <a:r>
              <a:rPr lang="ro-RO" sz="1700" kern="100" dirty="0">
                <a:latin typeface="Trebuchet MS" panose="020B0603020202020204" pitchFamily="34" charset="0"/>
                <a:cs typeface="Times New Roman" panose="02020603050405020304" pitchFamily="18" charset="0"/>
              </a:rPr>
              <a:t>Efectele legii se vor vedea în maximum un an, când sistemul informatic va avea o imaginea reală a situației copiilor din România.</a:t>
            </a:r>
          </a:p>
          <a:p>
            <a:pPr marL="285750" indent="-285750" algn="just">
              <a:lnSpc>
                <a:spcPct val="100000"/>
              </a:lnSpc>
              <a:spcBef>
                <a:spcPts val="0"/>
              </a:spcBef>
              <a:spcAft>
                <a:spcPts val="600"/>
              </a:spcAft>
              <a:buFontTx/>
              <a:buChar char="-"/>
            </a:pPr>
            <a:endParaRPr lang="ro-RO" sz="1700" dirty="0">
              <a:effectLst/>
              <a:latin typeface="Times New Roman" panose="02020603050405020304" pitchFamily="18" charset="0"/>
              <a:ea typeface="Times New Roman" panose="02020603050405020304" pitchFamily="18" charset="0"/>
            </a:endParaRPr>
          </a:p>
        </p:txBody>
      </p:sp>
      <p:sp>
        <p:nvSpPr>
          <p:cNvPr id="13" name="Titlu 10">
            <a:extLst>
              <a:ext uri="{FF2B5EF4-FFF2-40B4-BE49-F238E27FC236}">
                <a16:creationId xmlns:a16="http://schemas.microsoft.com/office/drawing/2014/main" id="{9D56A685-A16C-34CC-F8FB-07D5EB8E1197}"/>
              </a:ext>
            </a:extLst>
          </p:cNvPr>
          <p:cNvSpPr txBox="1">
            <a:spLocks/>
          </p:cNvSpPr>
          <p:nvPr/>
        </p:nvSpPr>
        <p:spPr>
          <a:xfrm>
            <a:off x="839174" y="1566588"/>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III. Legea nr. 156/30.05.2023 privind organizarea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activităţii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de prevenire a separării copilului de familie, </a:t>
            </a:r>
            <a:r>
              <a:rPr lang="ro-RO" sz="1700" b="1" kern="100" dirty="0">
                <a:solidFill>
                  <a:srgbClr val="333333"/>
                </a:solidFill>
                <a:latin typeface="Trebuchet MS" panose="020B0603020202020204" pitchFamily="34" charset="0"/>
                <a:ea typeface="Calibri" panose="020F0502020204030204" pitchFamily="34" charset="0"/>
                <a:cs typeface="Calibri" panose="020F0502020204030204" pitchFamily="34" charset="0"/>
              </a:rPr>
              <a:t>î</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n vigoare de la data de 03.06.2023:</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0047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839174" y="1693045"/>
            <a:ext cx="10829220" cy="4276184"/>
          </a:xfrm>
        </p:spPr>
        <p:txBody>
          <a:bodyPr>
            <a:noAutofit/>
          </a:bodyPr>
          <a:lstStyle/>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Tot în cadrul PNRR, MFTES îi revine și îndeplinirea Investiției I1 cuprinse în Componenta C13 – Reforme sociale.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Investiția I1 – „Crearea unei rețele de centre de zi pentru copiii expuși riscului de a fi separați de familie” – Autoritățile locale pot accesa fonduri pentru o rețea de 150 de centre de zi (centre de îngrijire de zi, centre de consiliere copii și părinți, centre de recuperare pentru copii cu dizabilități)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destinate inclusiv copiilor cu părinți plecați la muncă în străinătatea, identificați de SPAS ca fiind în situație de risc</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p>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Intrarea în funcțiune a centrelor nou înființate -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trim</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IV 2024. </a:t>
            </a:r>
          </a:p>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Apelul de proiecte este deschis. </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endParaRPr lang="ro-RO"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309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B. Provocări în domeniul protecției copiilor lăsați în urmă de părinții care lucrează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886107" y="1954153"/>
            <a:ext cx="10829220" cy="3442115"/>
          </a:xfrm>
        </p:spPr>
        <p:txBody>
          <a:bodyPr>
            <a:noAutofit/>
          </a:bodyPr>
          <a:lstStyle/>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Omiterea de către părinți, din diferite motive, de a notifica autoritățile locale despre intenția lor de a pleca la muncă în străinătate</a:t>
            </a:r>
            <a:r>
              <a:rPr lang="ro-RO" sz="1700" kern="100" dirty="0">
                <a:latin typeface="Trebuchet MS" panose="020B0603020202020204" pitchFamily="34" charset="0"/>
                <a:ea typeface="Calibri" panose="020F0502020204030204" pitchFamily="34" charset="0"/>
                <a:cs typeface="Times New Roman" panose="02020603050405020304" pitchFamily="18" charset="0"/>
              </a:rPr>
              <a:t> și a desemna o persoană în grija căreia să rămână copilul în țară;</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Întreruperea de către părinți a demersurilor pentru delegarea temporară a autorității părintești (nu se mai adresează instanței din diferite motive), rămânerea copiilor fără reprezentare legală și limitarea exercitării unor drepturi (educație, sănătate, protecție juridică sau la beneficii sociale);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Capacitate limitată a SPAS pentru îndeplinirea atribuțiilor legale din cauza deficitului de personal specializat sau a personalului supraîncărcat cu sarcini privind activitatea de asistență socială;</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Deficit de personalul specializat disponibil pentru angajare în mediul rural (condiții de muncă neatractive), precum și posibilități reduse de pregătire continuă și dezvoltare profesională a personalului;</a:t>
            </a: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Insuficienta cunoaștere de către angajații SPAS a prevederilor reglementate prin HG 691/2015;</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endParaRPr lang="ro-RO"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5606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B. Provocări în domeniul protecției copiilor lăsați în urmă de părinții care lucrează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838567" y="1954153"/>
            <a:ext cx="10829220" cy="3549360"/>
          </a:xfrm>
        </p:spPr>
        <p:txBody>
          <a:bodyPr>
            <a:noAutofit/>
          </a:bodyPr>
          <a:lstStyle/>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Inconsistenta aplicare a prevederilor din HG 691/2015/Anexa 1 de către reprezentanții SPAS-urilor/școlilor (există SPAS-uri care nu solicită școlilor din raza lor administrativ-teritorială date cu privire la copiii cu părinți plecați și copiii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remigrați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în aceste situații, SPAS-urile transmit către DGASPC-uri date pe care le dețin din monitorizarea lor, bazată pe diferite surse, date care sunt de obicei subdimensionate).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Insuficiența fondurilor la nivel local pentru dezvoltarea serviciilor sociale în concordanță cu nevoile copiilor în situație de risc de separare/ familiilor în situații vulnerabile,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Colectarea incompletă a datelor din teren la nivelul SPAS, raportarea incompletă a datelor la DGASPC, raportarea incompletă a datelor la ANPDCA de către unele DGASPC-uri deoarece, în cazul unor județe, în statisticile trimestriale ale DGASPC-urilor nu sunt obținute date de la toate SPAS-urile din județ.</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900"/>
              </a:spcAft>
              <a:buFont typeface="Wingdings" panose="05000000000000000000" pitchFamily="2" charset="2"/>
              <a:buChar char="ü"/>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Lipsa serviciilor și intervențiilor acordate copiilor/familiilor la care aceștia au fost lăsați în grijă de către părinți sau lipsa semnalării situațiilor de risc altor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intituții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/autorități competente.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endParaRPr lang="ro-RO"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1097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987027"/>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C. Experiențe pozitive în domeniul protecției copiilor lăsați în urmă de părinții care lucrează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838567" y="1574191"/>
            <a:ext cx="10829220" cy="4177928"/>
          </a:xfrm>
        </p:spPr>
        <p:txBody>
          <a:bodyPr>
            <a:noAutofit/>
          </a:bodyPr>
          <a:lstStyle/>
          <a:p>
            <a:pPr marL="285750" indent="-285750" algn="just">
              <a:lnSpc>
                <a:spcPct val="100000"/>
              </a:lnSpc>
              <a:spcBef>
                <a:spcPts val="0"/>
              </a:spcBef>
              <a:spcAft>
                <a:spcPts val="300"/>
              </a:spcAft>
              <a:buFont typeface="Wingdings" panose="05000000000000000000" pitchFamily="2" charset="2"/>
              <a:buChar char="Ø"/>
            </a:pPr>
            <a:r>
              <a:rPr lang="ro-RO" sz="1700" i="1" dirty="0">
                <a:effectLst/>
                <a:latin typeface="Trebuchet MS" panose="020B0603020202020204" pitchFamily="34" charset="0"/>
                <a:ea typeface="Times New Roman" panose="02020603050405020304" pitchFamily="18" charset="0"/>
              </a:rPr>
              <a:t>Derularea de proiecte de către ONG în vederea: </a:t>
            </a:r>
          </a:p>
          <a:p>
            <a:pPr marL="285750" indent="-285750" algn="just">
              <a:lnSpc>
                <a:spcPct val="100000"/>
              </a:lnSpc>
              <a:spcBef>
                <a:spcPts val="0"/>
              </a:spcBef>
              <a:spcAft>
                <a:spcPts val="300"/>
              </a:spcAft>
              <a:buFontTx/>
              <a:buChar char="-"/>
            </a:pPr>
            <a:r>
              <a:rPr lang="ro-RO" sz="1700" dirty="0">
                <a:effectLst/>
                <a:latin typeface="Trebuchet MS" panose="020B0603020202020204" pitchFamily="34" charset="0"/>
                <a:ea typeface="Times New Roman" panose="02020603050405020304" pitchFamily="18" charset="0"/>
              </a:rPr>
              <a:t>sprijinirii copiilor să traverseze perioada dificilă a separării de părinți (s</a:t>
            </a:r>
            <a:r>
              <a:rPr lang="ro-RO" sz="1700" b="0" i="0" dirty="0">
                <a:effectLst/>
                <a:latin typeface="Trebuchet MS" panose="020B0603020202020204" pitchFamily="34" charset="0"/>
              </a:rPr>
              <a:t>ervicii de suport </a:t>
            </a:r>
            <a:r>
              <a:rPr lang="ro-RO" sz="1700" b="0" i="0" dirty="0" err="1">
                <a:effectLst/>
                <a:latin typeface="Trebuchet MS" panose="020B0603020202020204" pitchFamily="34" charset="0"/>
              </a:rPr>
              <a:t>educaţional</a:t>
            </a:r>
            <a:r>
              <a:rPr lang="ro-RO" sz="1700" b="0" i="0" dirty="0">
                <a:effectLst/>
                <a:latin typeface="Trebuchet MS" panose="020B0603020202020204" pitchFamily="34" charset="0"/>
              </a:rPr>
              <a:t> </a:t>
            </a:r>
            <a:r>
              <a:rPr lang="ro-RO" sz="1700" b="0" i="0" dirty="0" err="1">
                <a:effectLst/>
                <a:latin typeface="Trebuchet MS" panose="020B0603020202020204" pitchFamily="34" charset="0"/>
              </a:rPr>
              <a:t>şi</a:t>
            </a:r>
            <a:r>
              <a:rPr lang="ro-RO" sz="1700" b="0" i="0" dirty="0">
                <a:effectLst/>
                <a:latin typeface="Trebuchet MS" panose="020B0603020202020204" pitchFamily="34" charset="0"/>
              </a:rPr>
              <a:t> psihologic, activități recreative </a:t>
            </a:r>
            <a:r>
              <a:rPr lang="ro-RO" sz="1700" b="0" i="0" dirty="0" err="1">
                <a:effectLst/>
                <a:latin typeface="Trebuchet MS" panose="020B0603020202020204" pitchFamily="34" charset="0"/>
              </a:rPr>
              <a:t>şi</a:t>
            </a:r>
            <a:r>
              <a:rPr lang="ro-RO" sz="1700" b="0" i="0" dirty="0">
                <a:effectLst/>
                <a:latin typeface="Trebuchet MS" panose="020B0603020202020204" pitchFamily="34" charset="0"/>
              </a:rPr>
              <a:t> de socializare)</a:t>
            </a:r>
            <a:r>
              <a:rPr lang="ro-RO" sz="1700" dirty="0">
                <a:latin typeface="Trebuchet MS" panose="020B0603020202020204" pitchFamily="34" charset="0"/>
              </a:rPr>
              <a:t> </a:t>
            </a:r>
            <a:r>
              <a:rPr lang="ro-RO" sz="1700" b="0" i="0" dirty="0">
                <a:effectLst/>
                <a:latin typeface="Trebuchet MS" panose="020B0603020202020204" pitchFamily="34" charset="0"/>
              </a:rPr>
              <a:t>și sprijinirea copiilor să-și aleagă o carieră (</a:t>
            </a:r>
            <a:r>
              <a:rPr lang="ro-RO" sz="1700" b="0" i="0" dirty="0" err="1">
                <a:effectLst/>
                <a:latin typeface="Trebuchet MS" panose="020B0603020202020204" pitchFamily="34" charset="0"/>
              </a:rPr>
              <a:t>activităţi</a:t>
            </a:r>
            <a:r>
              <a:rPr lang="ro-RO" sz="1700" b="0" i="0" dirty="0">
                <a:effectLst/>
                <a:latin typeface="Trebuchet MS" panose="020B0603020202020204" pitchFamily="34" charset="0"/>
              </a:rPr>
              <a:t> de evaluare </a:t>
            </a:r>
            <a:r>
              <a:rPr lang="ro-RO" sz="1700" b="0" i="0" dirty="0" err="1">
                <a:effectLst/>
                <a:latin typeface="Trebuchet MS" panose="020B0603020202020204" pitchFamily="34" charset="0"/>
              </a:rPr>
              <a:t>şi</a:t>
            </a:r>
            <a:r>
              <a:rPr lang="ro-RO" sz="1700" b="0" i="0" dirty="0">
                <a:effectLst/>
                <a:latin typeface="Trebuchet MS" panose="020B0603020202020204" pitchFamily="34" charset="0"/>
              </a:rPr>
              <a:t> consiliere </a:t>
            </a:r>
            <a:r>
              <a:rPr lang="ro-RO" sz="1700" b="0" i="0" dirty="0" err="1">
                <a:effectLst/>
                <a:latin typeface="Trebuchet MS" panose="020B0603020202020204" pitchFamily="34" charset="0"/>
              </a:rPr>
              <a:t>vocaţională</a:t>
            </a:r>
            <a:r>
              <a:rPr lang="ro-RO" sz="1700" b="0" i="0" dirty="0">
                <a:effectLst/>
                <a:latin typeface="Trebuchet MS" panose="020B0603020202020204" pitchFamily="34" charset="0"/>
              </a:rPr>
              <a:t>);</a:t>
            </a:r>
          </a:p>
          <a:p>
            <a:pPr marL="285750" indent="-285750" algn="just">
              <a:lnSpc>
                <a:spcPct val="100000"/>
              </a:lnSpc>
              <a:spcBef>
                <a:spcPts val="0"/>
              </a:spcBef>
              <a:spcAft>
                <a:spcPts val="300"/>
              </a:spcAft>
              <a:buFontTx/>
              <a:buChar char="-"/>
            </a:pPr>
            <a:r>
              <a:rPr lang="ro-RO" sz="1700" dirty="0">
                <a:latin typeface="Trebuchet MS" panose="020B0603020202020204" pitchFamily="34" charset="0"/>
              </a:rPr>
              <a:t>derulării </a:t>
            </a:r>
            <a:r>
              <a:rPr lang="ro-RO" sz="1700" b="0" i="0" dirty="0">
                <a:effectLst/>
                <a:latin typeface="Trebuchet MS" panose="020B0603020202020204" pitchFamily="34" charset="0"/>
              </a:rPr>
              <a:t>programelor de </a:t>
            </a:r>
            <a:r>
              <a:rPr lang="ro-RO" sz="1700" b="0" i="0" dirty="0" err="1">
                <a:effectLst/>
                <a:latin typeface="Trebuchet MS" panose="020B0603020202020204" pitchFamily="34" charset="0"/>
              </a:rPr>
              <a:t>educaţie</a:t>
            </a:r>
            <a:r>
              <a:rPr lang="ro-RO" sz="1700" b="0" i="0" dirty="0">
                <a:effectLst/>
                <a:latin typeface="Trebuchet MS" panose="020B0603020202020204" pitchFamily="34" charset="0"/>
              </a:rPr>
              <a:t> parentală și consiliere pentru persoanele în grija cărora au rămas copiii;</a:t>
            </a:r>
          </a:p>
          <a:p>
            <a:pPr marL="285750" indent="-285750" algn="just">
              <a:lnSpc>
                <a:spcPct val="100000"/>
              </a:lnSpc>
              <a:spcBef>
                <a:spcPts val="0"/>
              </a:spcBef>
              <a:spcAft>
                <a:spcPts val="300"/>
              </a:spcAft>
              <a:buFontTx/>
              <a:buChar char="-"/>
            </a:pPr>
            <a:r>
              <a:rPr lang="ro-RO" sz="1700" dirty="0">
                <a:latin typeface="Trebuchet MS" panose="020B0603020202020204" pitchFamily="34" charset="0"/>
              </a:rPr>
              <a:t>derulării de campanii de informare și conștientizare cu privire la efectele negative ale plecării părinților asupra copiilor rămași acasă;</a:t>
            </a:r>
          </a:p>
          <a:p>
            <a:pPr marL="285750" indent="-285750" algn="just">
              <a:lnSpc>
                <a:spcPct val="100000"/>
              </a:lnSpc>
              <a:spcBef>
                <a:spcPts val="0"/>
              </a:spcBef>
              <a:spcAft>
                <a:spcPts val="300"/>
              </a:spcAft>
              <a:buFontTx/>
              <a:buChar char="-"/>
            </a:pPr>
            <a:r>
              <a:rPr lang="ro-RO" sz="1700" b="0" i="0" dirty="0">
                <a:effectLst/>
                <a:latin typeface="Trebuchet MS" panose="020B0603020202020204" pitchFamily="34" charset="0"/>
              </a:rPr>
              <a:t>dotării </a:t>
            </a:r>
            <a:r>
              <a:rPr lang="ro-RO" sz="1700" b="0" i="0" dirty="0" err="1">
                <a:effectLst/>
                <a:latin typeface="Trebuchet MS" panose="020B0603020202020204" pitchFamily="34" charset="0"/>
              </a:rPr>
              <a:t>şcolilor</a:t>
            </a:r>
            <a:r>
              <a:rPr lang="ro-RO" sz="1700" b="0" i="0" dirty="0">
                <a:effectLst/>
                <a:latin typeface="Trebuchet MS" panose="020B0603020202020204" pitchFamily="34" charset="0"/>
              </a:rPr>
              <a:t> implicate cu materiale </a:t>
            </a:r>
            <a:r>
              <a:rPr lang="ro-RO" sz="1700" b="0" i="0" dirty="0" err="1">
                <a:effectLst/>
                <a:latin typeface="Trebuchet MS" panose="020B0603020202020204" pitchFamily="34" charset="0"/>
              </a:rPr>
              <a:t>şi</a:t>
            </a:r>
            <a:r>
              <a:rPr lang="ro-RO" sz="1700" b="0" i="0" dirty="0">
                <a:effectLst/>
                <a:latin typeface="Trebuchet MS" panose="020B0603020202020204" pitchFamily="34" charset="0"/>
              </a:rPr>
              <a:t> echipamente sportive;</a:t>
            </a:r>
          </a:p>
          <a:p>
            <a:pPr marL="285750" indent="-285750" algn="just">
              <a:lnSpc>
                <a:spcPct val="100000"/>
              </a:lnSpc>
              <a:spcBef>
                <a:spcPts val="0"/>
              </a:spcBef>
              <a:spcAft>
                <a:spcPts val="300"/>
              </a:spcAft>
              <a:buFontTx/>
              <a:buChar char="-"/>
            </a:pPr>
            <a:r>
              <a:rPr lang="ro-RO" sz="1700" dirty="0">
                <a:latin typeface="Trebuchet MS" panose="020B0603020202020204" pitchFamily="34" charset="0"/>
              </a:rPr>
              <a:t>î</a:t>
            </a:r>
            <a:r>
              <a:rPr lang="ro-RO" sz="1700" b="0" i="0" dirty="0">
                <a:effectLst/>
                <a:latin typeface="Trebuchet MS" panose="020B0603020202020204" pitchFamily="34" charset="0"/>
              </a:rPr>
              <a:t>nființării serviciilor de zi pentru copii în situație de risc: centre de zi, servicii </a:t>
            </a:r>
            <a:r>
              <a:rPr lang="ro-RO" sz="1700" b="0" i="0" dirty="0" err="1">
                <a:effectLst/>
                <a:latin typeface="Trebuchet MS" panose="020B0603020202020204" pitchFamily="34" charset="0"/>
              </a:rPr>
              <a:t>socio</a:t>
            </a:r>
            <a:r>
              <a:rPr lang="ro-RO" sz="1700" b="0" i="0" dirty="0">
                <a:effectLst/>
                <a:latin typeface="Trebuchet MS" panose="020B0603020202020204" pitchFamily="34" charset="0"/>
              </a:rPr>
              <a:t>-educaționale de tip </a:t>
            </a:r>
            <a:r>
              <a:rPr lang="ro-RO" sz="1700" b="0" i="0" dirty="0" err="1">
                <a:effectLst/>
                <a:latin typeface="Trebuchet MS" panose="020B0603020202020204" pitchFamily="34" charset="0"/>
              </a:rPr>
              <a:t>after-school</a:t>
            </a:r>
            <a:r>
              <a:rPr lang="ro-RO" sz="1700" b="0" i="0" dirty="0">
                <a:effectLst/>
                <a:latin typeface="Trebuchet MS" panose="020B0603020202020204" pitchFamily="34" charset="0"/>
              </a:rPr>
              <a:t>, centre de consiliere și sprijin copii și părinți;</a:t>
            </a:r>
          </a:p>
          <a:p>
            <a:pPr marL="285750" indent="-285750" algn="just">
              <a:lnSpc>
                <a:spcPct val="100000"/>
              </a:lnSpc>
              <a:spcBef>
                <a:spcPts val="0"/>
              </a:spcBef>
              <a:spcAft>
                <a:spcPts val="300"/>
              </a:spcAft>
              <a:buFont typeface="Wingdings" panose="05000000000000000000" pitchFamily="2" charset="2"/>
              <a:buChar char="Ø"/>
            </a:pPr>
            <a:r>
              <a:rPr lang="ro-RO" sz="1700" i="1" dirty="0">
                <a:latin typeface="Trebuchet MS" panose="020B0603020202020204" pitchFamily="34" charset="0"/>
              </a:rPr>
              <a:t>Realizarea de studii și cercetări în domeniu care au condus la îmbunătățirea legislației incidente copiilor cu părinți plecați la muncă în străinătate</a:t>
            </a:r>
            <a:r>
              <a:rPr lang="ro-RO" sz="1700" dirty="0">
                <a:latin typeface="Trebuchet MS" panose="020B0603020202020204" pitchFamily="34" charset="0"/>
              </a:rPr>
              <a:t> (Salvați Copii, Administrația Prezidențială etc);</a:t>
            </a:r>
          </a:p>
          <a:p>
            <a:pPr marL="285750" indent="-285750" algn="just">
              <a:lnSpc>
                <a:spcPct val="100000"/>
              </a:lnSpc>
              <a:spcBef>
                <a:spcPts val="0"/>
              </a:spcBef>
              <a:spcAft>
                <a:spcPts val="300"/>
              </a:spcAft>
              <a:buFont typeface="Wingdings" panose="05000000000000000000" pitchFamily="2" charset="2"/>
              <a:buChar char="Ø"/>
            </a:pPr>
            <a:r>
              <a:rPr lang="ro-RO" sz="1700" i="1" dirty="0">
                <a:latin typeface="Trebuchet MS" panose="020B0603020202020204" pitchFamily="34" charset="0"/>
              </a:rPr>
              <a:t>Alte experiențe prezentate de reprezentanți ai DGASPC implicați în mod direct în lucrul cu copii ai căror părinți sunt plecați la muncă în străinătate sau intenționează să facă acest lucru.</a:t>
            </a:r>
            <a:endParaRPr lang="ro-RO" sz="1700" i="1" dirty="0">
              <a:effectLst/>
              <a:latin typeface="Trebuchet MS"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48337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2"/>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3"/>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4"/>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5"/>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6"/>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7"/>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8"/>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9"/>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24560" y="1743684"/>
            <a:ext cx="10743227" cy="4037153"/>
          </a:xfrm>
        </p:spPr>
        <p:txBody>
          <a:bodyPr>
            <a:noAutofit/>
          </a:bodyPr>
          <a:lstStyle/>
          <a:p>
            <a:pPr marL="342900" indent="-342900" algn="just">
              <a:lnSpc>
                <a:spcPct val="100000"/>
              </a:lnSpc>
              <a:spcBef>
                <a:spcPts val="0"/>
              </a:spcBef>
              <a:spcAft>
                <a:spcPts val="9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Toate prevederile legale nu își pot, însă, dovedi eficiența în lipsa unui </a:t>
            </a:r>
            <a:r>
              <a:rPr lang="ro-RO" sz="1700" b="1" dirty="0">
                <a:effectLst/>
                <a:latin typeface="Trebuchet MS" panose="020B0603020202020204" pitchFamily="34" charset="0"/>
                <a:ea typeface="Calibri" panose="020F0502020204030204" pitchFamily="34" charset="0"/>
                <a:cs typeface="Times New Roman" panose="02020603050405020304" pitchFamily="18" charset="0"/>
              </a:rPr>
              <a:t>parteneriat durabil și asumat cu părinții și persoanele în grija cărora sunt lăsați copiii</a:t>
            </a:r>
            <a:r>
              <a:rPr lang="ro-RO" sz="1700" dirty="0">
                <a:effectLst/>
                <a:latin typeface="Trebuchet MS" panose="020B0603020202020204" pitchFamily="34" charset="0"/>
                <a:ea typeface="Calibri" panose="020F0502020204030204" pitchFamily="34" charset="0"/>
                <a:cs typeface="Times New Roman" panose="02020603050405020304" pitchFamily="18" charset="0"/>
              </a:rPr>
              <a:t>. Aceștia trebuie să devină parteneri ai autorităților publice într-un efort comun al cărui unic scop este asigurarea unui mediu familial stabil pentru copiii rămași în țară și sprijinirea acestora de către autorități în cazul apariției unor situații de risc care ar putea să le pericliteze situația.</a:t>
            </a:r>
            <a:endParaRPr lang="ro-RO" sz="17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spcAft>
                <a:spcPts val="300"/>
              </a:spcAft>
              <a:buFont typeface="Wingdings" panose="05000000000000000000" pitchFamily="2" charset="2"/>
              <a:buChar char=""/>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Cu toate acestea, preocuparea noastră pentru acest subiect nu se încheie odată cu adoptarea celor mai recente acte normative sau modificări ale Legii 272/2004. Este nevoie în continuare de:</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0000"/>
              </a:lnSpc>
              <a:spcAft>
                <a:spcPts val="300"/>
              </a:spcAft>
              <a:buFont typeface="Courier New" panose="02070309020205020404" pitchFamily="49" charset="0"/>
              <a:buChar char="o"/>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o mai strânsă colaborare cu autoritățile din domeniul educației, pentru armonizarea și transparentizarea datelor referitoare la numărul copiilor ai căror părinți sunt plecați la muncă în străinătate, </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0000"/>
              </a:lnSpc>
              <a:spcAft>
                <a:spcPts val="300"/>
              </a:spcAft>
              <a:buFont typeface="Courier New" panose="02070309020205020404" pitchFamily="49" charset="0"/>
              <a:buChar char="o"/>
            </a:pPr>
            <a:r>
              <a:rPr lang="ro-RO" sz="1700" dirty="0">
                <a:effectLst/>
                <a:latin typeface="Trebuchet MS" panose="020B0603020202020204" pitchFamily="34" charset="0"/>
                <a:ea typeface="Calibri" panose="020F0502020204030204" pitchFamily="34" charset="0"/>
                <a:cs typeface="Times New Roman" panose="02020603050405020304" pitchFamily="18" charset="0"/>
              </a:rPr>
              <a:t>întărirea implicării autorităților de la nivel local în monitorizarea situației acestor copii și colaborarea cu DGASPC în vederea oferirii unor servicii specializate către aceștia, atunci când acest lucru este necesar.</a:t>
            </a:r>
            <a:endParaRPr lang="ro-RO" sz="1700" dirty="0">
              <a:effectLst/>
              <a:latin typeface="Calibri" panose="020F0502020204030204" pitchFamily="34" charset="0"/>
              <a:ea typeface="Calibri" panose="020F0502020204030204" pitchFamily="34" charset="0"/>
              <a:cs typeface="Times New Roman" panose="02020603050405020304" pitchFamily="18" charset="0"/>
            </a:endParaRPr>
          </a:p>
          <a:p>
            <a:pPr marL="1085850" algn="just">
              <a:lnSpc>
                <a:spcPct val="115000"/>
              </a:lnSpc>
              <a:spcAft>
                <a:spcPts val="600"/>
              </a:spcAft>
            </a:pPr>
            <a:r>
              <a:rPr lang="ro-RO" sz="1700" dirty="0">
                <a:solidFill>
                  <a:srgbClr val="000000"/>
                </a:solidFill>
                <a:effectLst/>
                <a:latin typeface="Trebuchet MS" panose="020B0603020202020204" pitchFamily="34" charset="0"/>
                <a:ea typeface="MS Mincho" panose="02020609040205080304" pitchFamily="49" charset="-128"/>
              </a:rPr>
              <a:t> </a:t>
            </a:r>
            <a:endParaRPr lang="ro-RO" sz="1700" dirty="0">
              <a:solidFill>
                <a:srgbClr val="000000"/>
              </a:solidFill>
              <a:effectLst/>
              <a:latin typeface="Calibri" panose="020F0502020204030204" pitchFamily="34" charset="0"/>
              <a:ea typeface="MS Mincho" panose="02020609040205080304" pitchFamily="49" charset="-128"/>
            </a:endParaRPr>
          </a:p>
          <a:p>
            <a:pPr algn="just">
              <a:lnSpc>
                <a:spcPct val="100000"/>
              </a:lnSpc>
              <a:spcBef>
                <a:spcPts val="0"/>
              </a:spcBef>
              <a:spcAft>
                <a:spcPts val="300"/>
              </a:spcAft>
            </a:pPr>
            <a:endParaRPr lang="ro-RO" sz="1700" kern="100" dirty="0">
              <a:solidFill>
                <a:srgbClr val="555555"/>
              </a:solidFill>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579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2"/>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3"/>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4"/>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5"/>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6"/>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7"/>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8"/>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9"/>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24559" y="1873316"/>
            <a:ext cx="10743227" cy="3653724"/>
          </a:xfrm>
        </p:spPr>
        <p:txBody>
          <a:bodyPr>
            <a:normAutofit/>
          </a:bodyPr>
          <a:lstStyle/>
          <a:p>
            <a:pPr algn="just">
              <a:lnSpc>
                <a:spcPct val="107000"/>
              </a:lnSpc>
              <a:spcAft>
                <a:spcPts val="800"/>
              </a:spcAft>
            </a:pPr>
            <a:r>
              <a:rPr lang="ro-RO" sz="1700" i="1" kern="100" dirty="0">
                <a:effectLst/>
                <a:latin typeface="Trebuchet MS" panose="020B0603020202020204" pitchFamily="34" charset="0"/>
                <a:ea typeface="Calibri" panose="020F0502020204030204" pitchFamily="34" charset="0"/>
                <a:cs typeface="Times New Roman" panose="02020603050405020304" pitchFamily="18" charset="0"/>
              </a:rPr>
              <a:t>Principalele acte normative:</a:t>
            </a:r>
          </a:p>
          <a:p>
            <a:pPr algn="just">
              <a:lnSpc>
                <a:spcPct val="107000"/>
              </a:lnSpc>
              <a:spcAft>
                <a:spcPts val="8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Legea nr. 272/2004 privind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protecţia</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promovarea drepturilor copilului, republicată, cu modificările și completările ulterioare conține o secțiune distinctă, denumită </a:t>
            </a:r>
            <a:r>
              <a:rPr lang="ro-RO" sz="1700" i="1" kern="100" dirty="0" err="1">
                <a:effectLst/>
                <a:latin typeface="Trebuchet MS" panose="020B0603020202020204" pitchFamily="34" charset="0"/>
                <a:ea typeface="Calibri" panose="020F0502020204030204" pitchFamily="34" charset="0"/>
                <a:cs typeface="Times New Roman" panose="02020603050405020304" pitchFamily="18" charset="0"/>
              </a:rPr>
              <a:t>Protecţia</a:t>
            </a:r>
            <a:r>
              <a:rPr lang="ro-RO" sz="1700" i="1" kern="100" dirty="0">
                <a:effectLst/>
                <a:latin typeface="Trebuchet MS" panose="020B0603020202020204" pitchFamily="34" charset="0"/>
                <a:ea typeface="Calibri" panose="020F0502020204030204" pitchFamily="34" charset="0"/>
                <a:cs typeface="Times New Roman" panose="02020603050405020304" pitchFamily="18" charset="0"/>
              </a:rPr>
              <a:t> copilului cu </a:t>
            </a:r>
            <a:r>
              <a:rPr lang="ro-RO" sz="1700" i="1" kern="100" dirty="0" err="1">
                <a:effectLst/>
                <a:latin typeface="Trebuchet MS" panose="020B0603020202020204" pitchFamily="34" charset="0"/>
                <a:ea typeface="Calibri" panose="020F0502020204030204" pitchFamily="34" charset="0"/>
                <a:cs typeface="Times New Roman" panose="02020603050405020304" pitchFamily="18" charset="0"/>
              </a:rPr>
              <a:t>părinţi</a:t>
            </a:r>
            <a:r>
              <a:rPr lang="ro-RO" sz="1700" i="1"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i="1" kern="100" dirty="0" err="1">
                <a:effectLst/>
                <a:latin typeface="Trebuchet MS" panose="020B0603020202020204" pitchFamily="34" charset="0"/>
                <a:ea typeface="Calibri" panose="020F0502020204030204" pitchFamily="34" charset="0"/>
                <a:cs typeface="Times New Roman" panose="02020603050405020304" pitchFamily="18" charset="0"/>
              </a:rPr>
              <a:t>plecaţi</a:t>
            </a:r>
            <a:r>
              <a:rPr lang="ro-RO" sz="1700" i="1" kern="100" dirty="0">
                <a:effectLst/>
                <a:latin typeface="Trebuchet MS" panose="020B0603020202020204" pitchFamily="34" charset="0"/>
                <a:ea typeface="Calibri" panose="020F0502020204030204" pitchFamily="34" charset="0"/>
                <a:cs typeface="Times New Roman" panose="02020603050405020304" pitchFamily="18" charset="0"/>
              </a:rPr>
              <a:t> la muncă în străinătate.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HG nr. 691/2015 pentru aprobarea Procedurii de monitorizare a modului de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creştere</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îngrijire a copilului cu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părinţi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plecaţi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la muncă în străinătate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 serviciilor de care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aceştia</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pot beneficia, precum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pentru aprobarea Metodologiei de lucru privind colaborarea dintre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direcţiile</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generale de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asistenţă</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socială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protecţia</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copilului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serviciile publice de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asistenţă</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socială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 modelului standard al documentelor elaborate de către acestea.</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Legea nr. 156/30.05.2023 privind organizarea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activităţii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de prevenire a separării copilului de familie.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564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1051193" y="2366144"/>
            <a:ext cx="10743227" cy="3414693"/>
          </a:xfrm>
        </p:spPr>
        <p:txBody>
          <a:bodyPr>
            <a:noAutofit/>
          </a:bodyPr>
          <a:lstStyle/>
          <a:p>
            <a:pPr marL="342900" lvl="0" indent="-342900" algn="just">
              <a:lnSpc>
                <a:spcPct val="100000"/>
              </a:lnSpc>
              <a:spcBef>
                <a:spcPts val="0"/>
              </a:spcBef>
              <a:spcAft>
                <a:spcPts val="100"/>
              </a:spcAft>
              <a:buFont typeface="Wingdings" panose="05000000000000000000" pitchFamily="2" charset="2"/>
              <a:buChar char=""/>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Organizarea de către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autorităţile</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administraţiei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publice locale, prin intermediul serviciului public de asistență socială (SPAS), a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campaniilor de informare a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părinţilor</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vederea:</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00"/>
              </a:spcAft>
            </a:pPr>
            <a:r>
              <a:rPr lang="ro-RO" sz="1700" b="1" kern="0"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        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conştientizării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către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 riscurilor asumate prin plecarea lor la muncă în străinătate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00"/>
              </a:spcAft>
            </a:pPr>
            <a:r>
              <a:rPr lang="ro-RO" sz="1700" b="1" kern="0"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        b)</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informării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părinţilor</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privire la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obligaţiile</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ce le revin în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care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intenţionează</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să plece în       	străinătate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spcBef>
                <a:spcPts val="0"/>
              </a:spcBef>
              <a:spcAft>
                <a:spcPts val="300"/>
              </a:spcAft>
              <a:buFont typeface="Wingdings" panose="05000000000000000000" pitchFamily="2" charset="2"/>
              <a:buChar char=""/>
            </a:pPr>
            <a:r>
              <a:rPr lang="ro-RO" sz="1700" kern="0" dirty="0">
                <a:solidFill>
                  <a:srgbClr val="444444"/>
                </a:solidFill>
                <a:latin typeface="Trebuchet MS" panose="020B0603020202020204" pitchFamily="34" charset="0"/>
                <a:cs typeface="Calibri" panose="020F0502020204030204" pitchFamily="34" charset="0"/>
              </a:rPr>
              <a:t>Obligații stabilite pentru părinți, pentru SPAS și alte aspecte privind </a:t>
            </a:r>
            <a:r>
              <a:rPr lang="ro-RO" sz="1700" b="1" kern="0" dirty="0">
                <a:solidFill>
                  <a:srgbClr val="444444"/>
                </a:solidFill>
                <a:latin typeface="Trebuchet MS" panose="020B0603020202020204" pitchFamily="34" charset="0"/>
                <a:cs typeface="Calibri" panose="020F0502020204030204" pitchFamily="34" charset="0"/>
              </a:rPr>
              <a:t>procesul delegării temporare a autorității părintești </a:t>
            </a:r>
            <a:r>
              <a:rPr lang="ro-RO" sz="1700" kern="0" dirty="0">
                <a:solidFill>
                  <a:srgbClr val="444444"/>
                </a:solidFill>
                <a:latin typeface="Trebuchet MS" panose="020B0603020202020204" pitchFamily="34" charset="0"/>
                <a:cs typeface="Calibri" panose="020F0502020204030204" pitchFamily="34" charset="0"/>
              </a:rPr>
              <a:t>către persoana desemnată să îngrijească copilul rămas în țară;</a:t>
            </a:r>
          </a:p>
          <a:p>
            <a:pPr marL="342900" lvl="0" indent="-342900" algn="just">
              <a:lnSpc>
                <a:spcPct val="100000"/>
              </a:lnSpc>
              <a:spcBef>
                <a:spcPts val="0"/>
              </a:spcBef>
              <a:spcAft>
                <a:spcPts val="300"/>
              </a:spcAft>
              <a:buFont typeface="Wingdings" panose="05000000000000000000" pitchFamily="2" charset="2"/>
              <a:buChar char=""/>
            </a:pP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Obligaţii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pentru SPAS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CJRAE (cen</a:t>
            </a:r>
            <a:r>
              <a:rPr lang="ro-RO" sz="1700" kern="0" dirty="0">
                <a:solidFill>
                  <a:srgbClr val="444444"/>
                </a:solidFill>
                <a:latin typeface="Trebuchet MS" panose="020B0603020202020204" pitchFamily="34" charset="0"/>
                <a:ea typeface="Times New Roman" panose="02020603050405020304" pitchFamily="18" charset="0"/>
                <a:cs typeface="Calibri" panose="020F0502020204030204" pitchFamily="34" charset="0"/>
              </a:rPr>
              <a:t>trul județean de resurse și asistență educațională din subordinea inspectoratelor școlare) </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de a dezvolta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servicii de consiliere specializată destinate copilului care a revenit în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ţară</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după o perioadă de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şedere</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străinătate alături de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mai mare de 1 an.</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300"/>
              </a:spcAft>
              <a:buFont typeface="Wingdings" panose="05000000000000000000" pitchFamily="2" charset="2"/>
              <a:buChar char=""/>
            </a:pPr>
            <a:r>
              <a:rPr lang="ro-RO" sz="1700" kern="0" dirty="0">
                <a:solidFill>
                  <a:srgbClr val="444444"/>
                </a:solidFill>
                <a:latin typeface="Trebuchet MS" panose="020B0603020202020204" pitchFamily="34" charset="0"/>
                <a:ea typeface="Times New Roman" panose="02020603050405020304" pitchFamily="18" charset="0"/>
                <a:cs typeface="Calibri" panose="020F0502020204030204" pitchFamily="34" charset="0"/>
              </a:rPr>
              <a:t>S</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tabilirea prin hotărâre a Guvernului a </a:t>
            </a:r>
            <a:r>
              <a:rPr lang="ro-RO" sz="1700" b="1"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Procedurii de monitorizare </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 modului de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îngrijire a copilului cu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la muncă în străinătate, precum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serviciile de care </a:t>
            </a:r>
            <a:r>
              <a:rPr lang="ro-RO" sz="1700" i="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aceştia</a:t>
            </a:r>
            <a:r>
              <a:rPr lang="ro-RO" sz="1700" i="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pot beneficia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800"/>
              </a:spcAft>
            </a:pPr>
            <a:r>
              <a:rPr lang="ro-RO" sz="1650" kern="100" dirty="0">
                <a:latin typeface="Trebuchet MS" panose="020B0603020202020204" pitchFamily="34" charset="0"/>
                <a:ea typeface="Calibri" panose="020F0502020204030204" pitchFamily="34" charset="0"/>
                <a:cs typeface="Times New Roman" panose="02020603050405020304" pitchFamily="18" charset="0"/>
              </a:rPr>
              <a:t>I. Secțiunea </a:t>
            </a:r>
            <a:r>
              <a:rPr lang="ro-RO" sz="1650" i="1" kern="100" dirty="0" err="1">
                <a:latin typeface="Trebuchet MS" panose="020B0603020202020204" pitchFamily="34" charset="0"/>
                <a:ea typeface="Calibri" panose="020F0502020204030204" pitchFamily="34" charset="0"/>
                <a:cs typeface="Times New Roman" panose="02020603050405020304" pitchFamily="18" charset="0"/>
              </a:rPr>
              <a:t>Protecţia</a:t>
            </a:r>
            <a:r>
              <a:rPr lang="ro-RO" sz="1650" i="1" kern="100" dirty="0">
                <a:latin typeface="Trebuchet MS" panose="020B0603020202020204" pitchFamily="34" charset="0"/>
                <a:ea typeface="Calibri" panose="020F0502020204030204" pitchFamily="34" charset="0"/>
                <a:cs typeface="Times New Roman" panose="02020603050405020304" pitchFamily="18" charset="0"/>
              </a:rPr>
              <a:t> copilului cu </a:t>
            </a:r>
            <a:r>
              <a:rPr lang="ro-RO" sz="1650" i="1" kern="100" dirty="0" err="1">
                <a:latin typeface="Trebuchet MS" panose="020B0603020202020204" pitchFamily="34" charset="0"/>
                <a:ea typeface="Calibri" panose="020F0502020204030204" pitchFamily="34" charset="0"/>
                <a:cs typeface="Times New Roman" panose="02020603050405020304" pitchFamily="18" charset="0"/>
              </a:rPr>
              <a:t>părinţi</a:t>
            </a:r>
            <a:r>
              <a:rPr lang="ro-RO" sz="1650" i="1" kern="100" dirty="0">
                <a:latin typeface="Trebuchet MS" panose="020B0603020202020204" pitchFamily="34" charset="0"/>
                <a:ea typeface="Calibri" panose="020F0502020204030204" pitchFamily="34" charset="0"/>
                <a:cs typeface="Times New Roman" panose="02020603050405020304" pitchFamily="18" charset="0"/>
              </a:rPr>
              <a:t> </a:t>
            </a:r>
            <a:r>
              <a:rPr lang="ro-RO" sz="1650" i="1" kern="100" dirty="0" err="1">
                <a:latin typeface="Trebuchet MS" panose="020B0603020202020204" pitchFamily="34" charset="0"/>
                <a:ea typeface="Calibri" panose="020F0502020204030204" pitchFamily="34" charset="0"/>
                <a:cs typeface="Times New Roman" panose="02020603050405020304" pitchFamily="18" charset="0"/>
              </a:rPr>
              <a:t>plecaţi</a:t>
            </a:r>
            <a:r>
              <a:rPr lang="ro-RO" sz="1650" i="1" kern="100" dirty="0">
                <a:latin typeface="Trebuchet MS" panose="020B0603020202020204" pitchFamily="34" charset="0"/>
                <a:ea typeface="Calibri" panose="020F0502020204030204" pitchFamily="34" charset="0"/>
                <a:cs typeface="Times New Roman" panose="02020603050405020304" pitchFamily="18" charset="0"/>
              </a:rPr>
              <a:t> la muncă în străinătate </a:t>
            </a:r>
            <a:r>
              <a:rPr lang="ro-RO" sz="1650" kern="100" dirty="0">
                <a:latin typeface="Trebuchet MS" panose="020B0603020202020204" pitchFamily="34" charset="0"/>
                <a:ea typeface="Calibri" panose="020F0502020204030204" pitchFamily="34" charset="0"/>
                <a:cs typeface="Times New Roman" panose="02020603050405020304" pitchFamily="18" charset="0"/>
              </a:rPr>
              <a:t>din </a:t>
            </a:r>
            <a:r>
              <a:rPr lang="ro-RO" sz="1650" kern="100" dirty="0">
                <a:effectLst/>
                <a:latin typeface="Trebuchet MS" panose="020B0603020202020204" pitchFamily="34" charset="0"/>
                <a:ea typeface="Calibri" panose="020F0502020204030204" pitchFamily="34" charset="0"/>
                <a:cs typeface="Times New Roman" panose="02020603050405020304" pitchFamily="18" charset="0"/>
              </a:rPr>
              <a:t>Legea nr. 272/2004 privind </a:t>
            </a:r>
            <a:r>
              <a:rPr lang="ro-RO" sz="1650" kern="100" dirty="0" err="1">
                <a:effectLst/>
                <a:latin typeface="Trebuchet MS" panose="020B0603020202020204" pitchFamily="34" charset="0"/>
                <a:ea typeface="Calibri" panose="020F0502020204030204" pitchFamily="34" charset="0"/>
                <a:cs typeface="Times New Roman" panose="02020603050405020304" pitchFamily="18" charset="0"/>
              </a:rPr>
              <a:t>protecţia</a:t>
            </a:r>
            <a:r>
              <a:rPr lang="ro-RO" sz="165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650" kern="100" dirty="0" err="1">
                <a:effectLst/>
                <a:latin typeface="Trebuchet MS" panose="020B0603020202020204" pitchFamily="34" charset="0"/>
                <a:ea typeface="Calibri" panose="020F0502020204030204" pitchFamily="34" charset="0"/>
                <a:cs typeface="Times New Roman" panose="02020603050405020304" pitchFamily="18" charset="0"/>
              </a:rPr>
              <a:t>şi</a:t>
            </a:r>
            <a:r>
              <a:rPr lang="ro-RO" sz="1650" kern="100" dirty="0">
                <a:effectLst/>
                <a:latin typeface="Trebuchet MS" panose="020B0603020202020204" pitchFamily="34" charset="0"/>
                <a:ea typeface="Calibri" panose="020F0502020204030204" pitchFamily="34" charset="0"/>
                <a:cs typeface="Times New Roman" panose="02020603050405020304" pitchFamily="18" charset="0"/>
              </a:rPr>
              <a:t> promovarea drepturilor copilului, republicată, cu modificările și completările ulterioare</a:t>
            </a:r>
            <a:r>
              <a:rPr lang="ro-RO" sz="1650" i="1"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650" kern="100" dirty="0">
                <a:effectLst/>
                <a:latin typeface="Trebuchet MS" panose="020B0603020202020204" pitchFamily="34" charset="0"/>
                <a:ea typeface="Calibri" panose="020F0502020204030204" pitchFamily="34" charset="0"/>
                <a:cs typeface="Times New Roman" panose="02020603050405020304" pitchFamily="18" charset="0"/>
              </a:rPr>
              <a:t>prevede: </a:t>
            </a:r>
            <a:endParaRPr lang="ro-RO" sz="16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087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779374" y="546432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20" name="Titlu 19">
            <a:extLst>
              <a:ext uri="{FF2B5EF4-FFF2-40B4-BE49-F238E27FC236}">
                <a16:creationId xmlns:a16="http://schemas.microsoft.com/office/drawing/2014/main" id="{0C978B13-4C86-9826-5116-DCA8D79272EB}"/>
              </a:ext>
            </a:extLst>
          </p:cNvPr>
          <p:cNvSpPr>
            <a:spLocks noGrp="1"/>
          </p:cNvSpPr>
          <p:nvPr>
            <p:ph type="title"/>
          </p:nvPr>
        </p:nvSpPr>
        <p:spPr>
          <a:xfrm>
            <a:off x="889963" y="977789"/>
            <a:ext cx="10515600" cy="831768"/>
          </a:xfrm>
        </p:spPr>
        <p:txBody>
          <a:bodyPr>
            <a:normAutofit/>
          </a:bodyPr>
          <a:lstStyle/>
          <a:p>
            <a:pPr marL="285750" indent="-285750">
              <a:buFont typeface="Wingdings" panose="05000000000000000000" pitchFamily="2" charset="2"/>
              <a:buChar char="v"/>
            </a:pPr>
            <a:r>
              <a:rPr lang="ro-RO" sz="1800" kern="0" dirty="0">
                <a:solidFill>
                  <a:srgbClr val="444444"/>
                </a:solidFill>
                <a:latin typeface="Trebuchet MS" panose="020B0603020202020204" pitchFamily="34" charset="0"/>
                <a:cs typeface="Calibri" panose="020F0502020204030204" pitchFamily="34" charset="0"/>
              </a:rPr>
              <a:t>Aspecte privind procesul delegării temporare a autorității părintești către persoana desemnată de părinte/părinți:</a:t>
            </a:r>
            <a:br>
              <a:rPr lang="ro-RO" sz="1600" kern="0" dirty="0">
                <a:solidFill>
                  <a:srgbClr val="444444"/>
                </a:solidFill>
                <a:latin typeface="Trebuchet MS" panose="020B0603020202020204" pitchFamily="34" charset="0"/>
                <a:cs typeface="Calibri" panose="020F0502020204030204" pitchFamily="34" charset="0"/>
              </a:rPr>
            </a:br>
            <a:endParaRPr lang="ro-RO" sz="1600" dirty="0"/>
          </a:p>
        </p:txBody>
      </p:sp>
      <p:sp>
        <p:nvSpPr>
          <p:cNvPr id="12" name="Subtitlu 11">
            <a:extLst>
              <a:ext uri="{FF2B5EF4-FFF2-40B4-BE49-F238E27FC236}">
                <a16:creationId xmlns:a16="http://schemas.microsoft.com/office/drawing/2014/main" id="{66E097CA-F17B-F390-FFBC-02DEAD9C477E}"/>
              </a:ext>
            </a:extLst>
          </p:cNvPr>
          <p:cNvSpPr>
            <a:spLocks noGrp="1"/>
          </p:cNvSpPr>
          <p:nvPr>
            <p:ph idx="1"/>
          </p:nvPr>
        </p:nvSpPr>
        <p:spPr>
          <a:xfrm>
            <a:off x="821035" y="1633132"/>
            <a:ext cx="10515600" cy="3831195"/>
          </a:xfrm>
        </p:spPr>
        <p:txBody>
          <a:bodyPr>
            <a:noAutofit/>
          </a:bodyPr>
          <a:lstStyle/>
          <a:p>
            <a:pPr algn="just">
              <a:lnSpc>
                <a:spcPct val="107000"/>
              </a:lnSpc>
              <a:spcAft>
                <a:spcPts val="48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situația plecării în străinătate a ambilor părinți/a părintelui care exercită singur autoritatea părintească sau la care locuiește copilul/a tutorelui, aceștia/acesta au/are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obligația de a notifica respectiva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intenţie</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SPAS de la domiciliu, </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cu minimum 40 de zile înainte de a părăsi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ţara</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desemnând totodată persoana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grija căreia va rămâne copilul pe perioada absenței.</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Procedura de delegare temporară a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autorităţii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părinteşti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poate fi inițiată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și de către părinții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care sunt deja plecați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la muncă în străinătate, acesta având obligația de a transmite de îndată SPAS din raza de domiciliu notificarea cu privire la desemnarea persoanei care se ocupă de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întreţinerea</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copilului pe perioada </a:t>
            </a:r>
            <a:r>
              <a:rPr lang="ro-RO" sz="1700" kern="100" dirty="0" err="1">
                <a:effectLst/>
                <a:latin typeface="Trebuchet MS" panose="020B0603020202020204" pitchFamily="34" charset="0"/>
                <a:ea typeface="Calibri" panose="020F0502020204030204" pitchFamily="34" charset="0"/>
                <a:cs typeface="Times New Roman" panose="02020603050405020304" pitchFamily="18" charset="0"/>
              </a:rPr>
              <a:t>absenţei</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 sale.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Persoana desemnată </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trebuie</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să facă parte </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din familia extinsă sau dintre rudele, altele decât cele de gradul III inclusiv, afinii, prietenii familiei ori ai familiei extinse a copilului </a:t>
            </a:r>
            <a:r>
              <a:rPr lang="ro-RO" sz="1700"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faţă</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de care acesta a dezvoltat </a:t>
            </a:r>
            <a:r>
              <a:rPr lang="ro-RO" sz="1700"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relaţii</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de </a:t>
            </a:r>
            <a:r>
              <a:rPr lang="ro-RO" sz="1700"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ataşament</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sau alături de care s-a bucurat de </a:t>
            </a:r>
            <a:r>
              <a:rPr lang="ro-RO" sz="1700"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viaţa</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de familie, </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să aibă minimum 18 ani </a:t>
            </a:r>
            <a:r>
              <a:rPr lang="ro-RO" sz="1700"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să îndeplinească </a:t>
            </a:r>
            <a:r>
              <a:rPr lang="ro-RO" sz="1700" b="1"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condiţiile</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materiale </a:t>
            </a:r>
            <a:r>
              <a:rPr lang="ro-RO" sz="1700" b="1"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garanţiile</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morale necesare </a:t>
            </a:r>
            <a:r>
              <a:rPr lang="ro-RO" sz="1700" b="1"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creşterii</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err="1">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 îngrijirii unui copil</a:t>
            </a:r>
            <a:r>
              <a:rPr lang="ro-RO" sz="1700" kern="0" dirty="0">
                <a:solidFill>
                  <a:srgbClr val="333333"/>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00"/>
              </a:spcAft>
              <a:buNone/>
            </a:pPr>
            <a:endParaRPr lang="ro-RO" sz="1700" kern="0" dirty="0">
              <a:solidFill>
                <a:srgbClr val="444444"/>
              </a:solidFill>
              <a:latin typeface="Trebuchet MS" panose="020B0603020202020204" pitchFamily="34" charset="0"/>
              <a:cs typeface="Calibri" panose="020F0502020204030204" pitchFamily="34" charset="0"/>
            </a:endParaRPr>
          </a:p>
        </p:txBody>
      </p:sp>
      <p:sp>
        <p:nvSpPr>
          <p:cNvPr id="15" name="Subtitlu 11">
            <a:extLst>
              <a:ext uri="{FF2B5EF4-FFF2-40B4-BE49-F238E27FC236}">
                <a16:creationId xmlns:a16="http://schemas.microsoft.com/office/drawing/2014/main" id="{3D7006B8-B760-9F15-A29C-C05815DB75B7}"/>
              </a:ext>
            </a:extLst>
          </p:cNvPr>
          <p:cNvSpPr txBox="1">
            <a:spLocks/>
          </p:cNvSpPr>
          <p:nvPr/>
        </p:nvSpPr>
        <p:spPr>
          <a:xfrm>
            <a:off x="924561" y="1846183"/>
            <a:ext cx="10446404" cy="34984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200"/>
              </a:spcBef>
              <a:spcAft>
                <a:spcPts val="300"/>
              </a:spcAft>
            </a:pP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864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779374" y="546432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20" name="Titlu 19">
            <a:extLst>
              <a:ext uri="{FF2B5EF4-FFF2-40B4-BE49-F238E27FC236}">
                <a16:creationId xmlns:a16="http://schemas.microsoft.com/office/drawing/2014/main" id="{0C978B13-4C86-9826-5116-DCA8D79272EB}"/>
              </a:ext>
            </a:extLst>
          </p:cNvPr>
          <p:cNvSpPr>
            <a:spLocks noGrp="1"/>
          </p:cNvSpPr>
          <p:nvPr>
            <p:ph type="title"/>
          </p:nvPr>
        </p:nvSpPr>
        <p:spPr>
          <a:xfrm>
            <a:off x="889963" y="958766"/>
            <a:ext cx="10515600" cy="831768"/>
          </a:xfrm>
        </p:spPr>
        <p:txBody>
          <a:bodyPr>
            <a:normAutofit/>
          </a:bodyPr>
          <a:lstStyle/>
          <a:p>
            <a:pPr marL="285750" indent="-285750">
              <a:buFont typeface="Wingdings" panose="05000000000000000000" pitchFamily="2" charset="2"/>
              <a:buChar char="v"/>
            </a:pPr>
            <a:r>
              <a:rPr lang="ro-RO" sz="1800" kern="0" dirty="0">
                <a:solidFill>
                  <a:srgbClr val="444444"/>
                </a:solidFill>
                <a:latin typeface="Trebuchet MS" panose="020B0603020202020204" pitchFamily="34" charset="0"/>
                <a:cs typeface="Calibri" panose="020F0502020204030204" pitchFamily="34" charset="0"/>
              </a:rPr>
              <a:t>Aspecte privind procesul delegării temporare a autorității părintești către persoana desemnată de părinte/părinți:</a:t>
            </a:r>
            <a:br>
              <a:rPr lang="ro-RO" sz="1600" kern="0" dirty="0">
                <a:solidFill>
                  <a:srgbClr val="444444"/>
                </a:solidFill>
                <a:latin typeface="Trebuchet MS" panose="020B0603020202020204" pitchFamily="34" charset="0"/>
                <a:cs typeface="Calibri" panose="020F0502020204030204" pitchFamily="34" charset="0"/>
              </a:rPr>
            </a:br>
            <a:endParaRPr lang="ro-RO" sz="1600" dirty="0"/>
          </a:p>
        </p:txBody>
      </p:sp>
      <p:sp>
        <p:nvSpPr>
          <p:cNvPr id="12" name="Subtitlu 11">
            <a:extLst>
              <a:ext uri="{FF2B5EF4-FFF2-40B4-BE49-F238E27FC236}">
                <a16:creationId xmlns:a16="http://schemas.microsoft.com/office/drawing/2014/main" id="{66E097CA-F17B-F390-FFBC-02DEAD9C477E}"/>
              </a:ext>
            </a:extLst>
          </p:cNvPr>
          <p:cNvSpPr>
            <a:spLocks noGrp="1"/>
          </p:cNvSpPr>
          <p:nvPr>
            <p:ph idx="1"/>
          </p:nvPr>
        </p:nvSpPr>
        <p:spPr>
          <a:xfrm>
            <a:off x="812653" y="1691197"/>
            <a:ext cx="10515600" cy="3950925"/>
          </a:xfrm>
        </p:spPr>
        <p:txBody>
          <a:bodyPr>
            <a:noAutofit/>
          </a:bodyPr>
          <a:lstStyle/>
          <a:p>
            <a:pPr algn="just">
              <a:lnSpc>
                <a:spcPct val="107000"/>
              </a:lnSpc>
              <a:spcBef>
                <a:spcPts val="0"/>
              </a:spcBef>
              <a:spcAft>
                <a:spcPts val="300"/>
              </a:spcAft>
            </a:pP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Procedura de delegare temporară a </a:t>
            </a:r>
            <a:r>
              <a:rPr lang="ro-RO" sz="1700" b="1" kern="100" dirty="0" err="1">
                <a:effectLst/>
                <a:latin typeface="Trebuchet MS" panose="020B0603020202020204" pitchFamily="34" charset="0"/>
                <a:ea typeface="Calibri" panose="020F0502020204030204" pitchFamily="34" charset="0"/>
                <a:cs typeface="Times New Roman" panose="02020603050405020304" pitchFamily="18" charset="0"/>
              </a:rPr>
              <a:t>autorităţii</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 </a:t>
            </a:r>
            <a:r>
              <a:rPr lang="ro-RO" sz="1700" b="1" kern="100" dirty="0" err="1">
                <a:effectLst/>
                <a:latin typeface="Trebuchet MS" panose="020B0603020202020204" pitchFamily="34" charset="0"/>
                <a:ea typeface="Calibri" panose="020F0502020204030204" pitchFamily="34" charset="0"/>
                <a:cs typeface="Times New Roman" panose="02020603050405020304" pitchFamily="18" charset="0"/>
              </a:rPr>
              <a:t>părinteşti</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 este continuată la instanța de tutelă </a:t>
            </a:r>
            <a:r>
              <a:rPr lang="ro-RO" sz="1700" kern="100" dirty="0">
                <a:effectLst/>
                <a:latin typeface="Trebuchet MS" panose="020B0603020202020204" pitchFamily="34" charset="0"/>
                <a:ea typeface="Calibri" panose="020F0502020204030204" pitchFamily="34" charset="0"/>
                <a:cs typeface="Times New Roman" panose="02020603050405020304" pitchFamily="18" charset="0"/>
              </a:rPr>
              <a:t>(Judecătoria competentă teritorial), care confirmă persoana </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întreţinerea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căreia va rămâne copilul.</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30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La cererea adresată instanței de judecată se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ataşează</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acte din care să rezulte îndeplinirea de către persoana desemnată a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condiţiilor</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legale menționate mai sus, precum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raportul de anchetă psihosocială </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întocmit de SPAS de la domiciliul persoanei desemnate.</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30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Instanța ascultă persoana desemnată căreia urmează să-i fie delegată autoritatea părintească (aceasta își exprimă acordul personal în fața instanței), ascultă copilul cu vârsta peste 10 ani,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soluționează cererea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delegare a drepturilor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îndatoririlor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părinteşti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procedură necontencioasă, în termen de 3 zile de la depunerea cererii.</a:t>
            </a:r>
          </a:p>
          <a:p>
            <a:pPr algn="just">
              <a:lnSpc>
                <a:spcPct val="107000"/>
              </a:lnSpc>
              <a:spcBef>
                <a:spcPts val="0"/>
              </a:spcBef>
              <a:spcAft>
                <a:spcPts val="300"/>
              </a:spcAft>
            </a:pPr>
            <a:r>
              <a:rPr lang="ro-RO" sz="1700" kern="0" dirty="0" err="1">
                <a:solidFill>
                  <a:srgbClr val="444444"/>
                </a:solidFill>
                <a:latin typeface="Trebuchet MS" panose="020B0603020202020204" pitchFamily="34" charset="0"/>
                <a:cs typeface="Calibri" panose="020F0502020204030204" pitchFamily="34" charset="0"/>
              </a:rPr>
              <a:t>Instanţa</a:t>
            </a:r>
            <a:r>
              <a:rPr lang="ro-RO" sz="1700" kern="0" dirty="0">
                <a:solidFill>
                  <a:srgbClr val="444444"/>
                </a:solidFill>
                <a:latin typeface="Trebuchet MS" panose="020B0603020202020204" pitchFamily="34" charset="0"/>
                <a:cs typeface="Calibri" panose="020F0502020204030204" pitchFamily="34" charset="0"/>
              </a:rPr>
              <a:t> dispune </a:t>
            </a:r>
            <a:r>
              <a:rPr lang="ro-RO" sz="1700" b="1" kern="0" dirty="0">
                <a:solidFill>
                  <a:srgbClr val="444444"/>
                </a:solidFill>
                <a:latin typeface="Trebuchet MS" panose="020B0603020202020204" pitchFamily="34" charset="0"/>
                <a:cs typeface="Calibri" panose="020F0502020204030204" pitchFamily="34" charset="0"/>
              </a:rPr>
              <a:t>delegarea temporară a </a:t>
            </a:r>
            <a:r>
              <a:rPr lang="ro-RO" sz="1700" b="1" kern="0" dirty="0" err="1">
                <a:solidFill>
                  <a:srgbClr val="444444"/>
                </a:solidFill>
                <a:latin typeface="Trebuchet MS" panose="020B0603020202020204" pitchFamily="34" charset="0"/>
                <a:cs typeface="Calibri" panose="020F0502020204030204" pitchFamily="34" charset="0"/>
              </a:rPr>
              <a:t>autorităţii</a:t>
            </a:r>
            <a:r>
              <a:rPr lang="ro-RO" sz="1700" b="1" kern="0" dirty="0">
                <a:solidFill>
                  <a:srgbClr val="444444"/>
                </a:solidFill>
                <a:latin typeface="Trebuchet MS" panose="020B0603020202020204" pitchFamily="34" charset="0"/>
                <a:cs typeface="Calibri" panose="020F0502020204030204" pitchFamily="34" charset="0"/>
              </a:rPr>
              <a:t> </a:t>
            </a:r>
            <a:r>
              <a:rPr lang="ro-RO" sz="1700" b="1" kern="0" dirty="0" err="1">
                <a:solidFill>
                  <a:srgbClr val="444444"/>
                </a:solidFill>
                <a:latin typeface="Trebuchet MS" panose="020B0603020202020204" pitchFamily="34" charset="0"/>
                <a:cs typeface="Calibri" panose="020F0502020204030204" pitchFamily="34" charset="0"/>
              </a:rPr>
              <a:t>părinteşti</a:t>
            </a:r>
            <a:r>
              <a:rPr lang="ro-RO" sz="1700" b="1" kern="0" dirty="0">
                <a:solidFill>
                  <a:srgbClr val="444444"/>
                </a:solidFill>
                <a:latin typeface="Trebuchet MS" panose="020B0603020202020204" pitchFamily="34" charset="0"/>
                <a:cs typeface="Calibri" panose="020F0502020204030204" pitchFamily="34" charset="0"/>
              </a:rPr>
              <a:t> cu privire la persoana copilului, pentru o perioadă de maximum 1 an către persoana desemnată</a:t>
            </a:r>
            <a:r>
              <a:rPr lang="ro-RO" sz="1700" kern="0" dirty="0">
                <a:solidFill>
                  <a:srgbClr val="444444"/>
                </a:solidFill>
                <a:latin typeface="Trebuchet MS" panose="020B0603020202020204" pitchFamily="34" charset="0"/>
                <a:cs typeface="Calibri" panose="020F0502020204030204" pitchFamily="34" charset="0"/>
              </a:rPr>
              <a:t>. În </a:t>
            </a:r>
            <a:r>
              <a:rPr lang="ro-RO" sz="1700" kern="0" dirty="0" err="1">
                <a:solidFill>
                  <a:srgbClr val="444444"/>
                </a:solidFill>
                <a:latin typeface="Trebuchet MS" panose="020B0603020202020204" pitchFamily="34" charset="0"/>
                <a:cs typeface="Calibri" panose="020F0502020204030204" pitchFamily="34" charset="0"/>
              </a:rPr>
              <a:t>situaţia</a:t>
            </a:r>
            <a:r>
              <a:rPr lang="ro-RO" sz="1700" kern="0" dirty="0">
                <a:solidFill>
                  <a:srgbClr val="444444"/>
                </a:solidFill>
                <a:latin typeface="Trebuchet MS" panose="020B0603020202020204" pitchFamily="34" charset="0"/>
                <a:cs typeface="Calibri" panose="020F0502020204030204" pitchFamily="34" charset="0"/>
              </a:rPr>
              <a:t> în care </a:t>
            </a:r>
            <a:r>
              <a:rPr lang="ro-RO" sz="1700" kern="0" dirty="0" err="1">
                <a:solidFill>
                  <a:srgbClr val="444444"/>
                </a:solidFill>
                <a:latin typeface="Trebuchet MS" panose="020B0603020202020204" pitchFamily="34" charset="0"/>
                <a:cs typeface="Calibri" panose="020F0502020204030204" pitchFamily="34" charset="0"/>
              </a:rPr>
              <a:t>părinţii</a:t>
            </a:r>
            <a:r>
              <a:rPr lang="ro-RO" sz="1700" kern="0" dirty="0">
                <a:solidFill>
                  <a:srgbClr val="444444"/>
                </a:solidFill>
                <a:latin typeface="Trebuchet MS" panose="020B0603020202020204" pitchFamily="34" charset="0"/>
                <a:cs typeface="Calibri" panose="020F0502020204030204" pitchFamily="34" charset="0"/>
              </a:rPr>
              <a:t> nu revin în </a:t>
            </a:r>
            <a:r>
              <a:rPr lang="ro-RO" sz="1700" kern="0" dirty="0" err="1">
                <a:solidFill>
                  <a:srgbClr val="444444"/>
                </a:solidFill>
                <a:latin typeface="Trebuchet MS" panose="020B0603020202020204" pitchFamily="34" charset="0"/>
                <a:cs typeface="Calibri" panose="020F0502020204030204" pitchFamily="34" charset="0"/>
              </a:rPr>
              <a:t>ţară</a:t>
            </a:r>
            <a:r>
              <a:rPr lang="ro-RO" sz="1700" kern="0" dirty="0">
                <a:solidFill>
                  <a:srgbClr val="444444"/>
                </a:solidFill>
                <a:latin typeface="Trebuchet MS" panose="020B0603020202020204" pitchFamily="34" charset="0"/>
                <a:cs typeface="Calibri" panose="020F0502020204030204" pitchFamily="34" charset="0"/>
              </a:rPr>
              <a:t>, </a:t>
            </a:r>
            <a:r>
              <a:rPr lang="ro-RO" sz="1700" kern="0" dirty="0" err="1">
                <a:solidFill>
                  <a:srgbClr val="444444"/>
                </a:solidFill>
                <a:latin typeface="Trebuchet MS" panose="020B0603020202020204" pitchFamily="34" charset="0"/>
                <a:cs typeface="Calibri" panose="020F0502020204030204" pitchFamily="34" charset="0"/>
              </a:rPr>
              <a:t>instanţa</a:t>
            </a:r>
            <a:r>
              <a:rPr lang="ro-RO" sz="1700" kern="0" dirty="0">
                <a:solidFill>
                  <a:srgbClr val="444444"/>
                </a:solidFill>
                <a:latin typeface="Trebuchet MS" panose="020B0603020202020204" pitchFamily="34" charset="0"/>
                <a:cs typeface="Calibri" panose="020F0502020204030204" pitchFamily="34" charset="0"/>
              </a:rPr>
              <a:t> </a:t>
            </a:r>
            <a:r>
              <a:rPr lang="ro-RO" sz="1700" b="1" kern="0" dirty="0">
                <a:solidFill>
                  <a:srgbClr val="444444"/>
                </a:solidFill>
                <a:latin typeface="Trebuchet MS" panose="020B0603020202020204" pitchFamily="34" charset="0"/>
                <a:cs typeface="Calibri" panose="020F0502020204030204" pitchFamily="34" charset="0"/>
              </a:rPr>
              <a:t>poate prelungi </a:t>
            </a:r>
            <a:r>
              <a:rPr lang="ro-RO" sz="1700" kern="0" dirty="0">
                <a:solidFill>
                  <a:srgbClr val="444444"/>
                </a:solidFill>
                <a:latin typeface="Trebuchet MS" panose="020B0603020202020204" pitchFamily="34" charset="0"/>
                <a:cs typeface="Calibri" panose="020F0502020204030204" pitchFamily="34" charset="0"/>
              </a:rPr>
              <a:t>succesiv delegarea temporară, pe durata lipsei acestora, </a:t>
            </a:r>
            <a:r>
              <a:rPr lang="ro-RO" sz="1700" b="1" kern="0" dirty="0">
                <a:solidFill>
                  <a:srgbClr val="444444"/>
                </a:solidFill>
                <a:latin typeface="Trebuchet MS" panose="020B0603020202020204" pitchFamily="34" charset="0"/>
                <a:cs typeface="Calibri" panose="020F0502020204030204" pitchFamily="34" charset="0"/>
              </a:rPr>
              <a:t>pentru perioade de cel mult 1 an.</a:t>
            </a:r>
          </a:p>
        </p:txBody>
      </p:sp>
      <p:sp>
        <p:nvSpPr>
          <p:cNvPr id="15" name="Subtitlu 11">
            <a:extLst>
              <a:ext uri="{FF2B5EF4-FFF2-40B4-BE49-F238E27FC236}">
                <a16:creationId xmlns:a16="http://schemas.microsoft.com/office/drawing/2014/main" id="{3D7006B8-B760-9F15-A29C-C05815DB75B7}"/>
              </a:ext>
            </a:extLst>
          </p:cNvPr>
          <p:cNvSpPr txBox="1">
            <a:spLocks/>
          </p:cNvSpPr>
          <p:nvPr/>
        </p:nvSpPr>
        <p:spPr>
          <a:xfrm>
            <a:off x="924561" y="1846183"/>
            <a:ext cx="10446404" cy="34984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200"/>
              </a:spcBef>
              <a:spcAft>
                <a:spcPts val="300"/>
              </a:spcAft>
            </a:pP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2535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779374" y="546432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20" name="Titlu 19">
            <a:extLst>
              <a:ext uri="{FF2B5EF4-FFF2-40B4-BE49-F238E27FC236}">
                <a16:creationId xmlns:a16="http://schemas.microsoft.com/office/drawing/2014/main" id="{0C978B13-4C86-9826-5116-DCA8D79272EB}"/>
              </a:ext>
            </a:extLst>
          </p:cNvPr>
          <p:cNvSpPr>
            <a:spLocks noGrp="1"/>
          </p:cNvSpPr>
          <p:nvPr>
            <p:ph type="title"/>
          </p:nvPr>
        </p:nvSpPr>
        <p:spPr>
          <a:xfrm>
            <a:off x="889963" y="984868"/>
            <a:ext cx="10515600" cy="831768"/>
          </a:xfrm>
        </p:spPr>
        <p:txBody>
          <a:bodyPr>
            <a:normAutofit/>
          </a:bodyPr>
          <a:lstStyle/>
          <a:p>
            <a:pPr marL="285750" indent="-285750">
              <a:buFont typeface="Wingdings" panose="05000000000000000000" pitchFamily="2" charset="2"/>
              <a:buChar char="v"/>
            </a:pPr>
            <a:r>
              <a:rPr lang="ro-RO" sz="1800" kern="0" dirty="0">
                <a:solidFill>
                  <a:srgbClr val="444444"/>
                </a:solidFill>
                <a:latin typeface="Trebuchet MS" panose="020B0603020202020204" pitchFamily="34" charset="0"/>
                <a:cs typeface="Calibri" panose="020F0502020204030204" pitchFamily="34" charset="0"/>
              </a:rPr>
              <a:t>Aspecte privind procesul delegării temporare a autorității părintești către persoana desemnată de părinte/părinți:</a:t>
            </a:r>
            <a:br>
              <a:rPr lang="ro-RO" sz="1600" kern="0" dirty="0">
                <a:solidFill>
                  <a:srgbClr val="444444"/>
                </a:solidFill>
                <a:latin typeface="Trebuchet MS" panose="020B0603020202020204" pitchFamily="34" charset="0"/>
                <a:cs typeface="Calibri" panose="020F0502020204030204" pitchFamily="34" charset="0"/>
              </a:rPr>
            </a:br>
            <a:endParaRPr lang="ro-RO" sz="1600" dirty="0"/>
          </a:p>
        </p:txBody>
      </p:sp>
      <p:sp>
        <p:nvSpPr>
          <p:cNvPr id="12" name="Subtitlu 11">
            <a:extLst>
              <a:ext uri="{FF2B5EF4-FFF2-40B4-BE49-F238E27FC236}">
                <a16:creationId xmlns:a16="http://schemas.microsoft.com/office/drawing/2014/main" id="{66E097CA-F17B-F390-FFBC-02DEAD9C477E}"/>
              </a:ext>
            </a:extLst>
          </p:cNvPr>
          <p:cNvSpPr>
            <a:spLocks noGrp="1"/>
          </p:cNvSpPr>
          <p:nvPr>
            <p:ph idx="1"/>
          </p:nvPr>
        </p:nvSpPr>
        <p:spPr>
          <a:xfrm>
            <a:off x="838200" y="1701357"/>
            <a:ext cx="10515600" cy="3950925"/>
          </a:xfrm>
        </p:spPr>
        <p:txBody>
          <a:bodyPr>
            <a:noAutofit/>
          </a:bodyPr>
          <a:lstStyle/>
          <a:p>
            <a:pPr algn="just">
              <a:lnSpc>
                <a:spcPct val="107000"/>
              </a:lnSpc>
              <a:spcAft>
                <a:spcPts val="48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Hotărârea va cuprinde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menţionarea</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expresă a drepturilor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îndatoririlor </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care se deleagă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perioada pentru care are loc delegarea.</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După ce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instanţa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hotărăşte</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delegarea drepturilor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părinteşti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persoana în sarcina căreia cad îngrijirea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copilului trebuie să urmeze, obligatoriu, un program de consiliere</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pentru a preveni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conflict, neadaptare sau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neglijenţă</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relaţia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minorul.</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În acest scop, SPAS organizate la nivelul municipiilor,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oraşelor</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comunelor asigură persoanelor desemnate </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consiliere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informare cu privire la răspunderea pentru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creşterea</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b="1"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b="1"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asigurarea dezvoltării copilului pe o perioadă de 6 luni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480"/>
              </a:spcAft>
            </a:pP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Instanţa</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de judecată comunică o copie a hotărârii de delegare primarului de la domiciliul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părinţilor</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sau tutorelui, precum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primarului de la domiciliul persoanei căreia i se acordă delegarea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autorităţii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kern="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părinteşti</a:t>
            </a:r>
            <a:r>
              <a:rPr lang="ro-RO" sz="1700" kern="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Subtitlu 11">
            <a:extLst>
              <a:ext uri="{FF2B5EF4-FFF2-40B4-BE49-F238E27FC236}">
                <a16:creationId xmlns:a16="http://schemas.microsoft.com/office/drawing/2014/main" id="{3D7006B8-B760-9F15-A29C-C05815DB75B7}"/>
              </a:ext>
            </a:extLst>
          </p:cNvPr>
          <p:cNvSpPr txBox="1">
            <a:spLocks/>
          </p:cNvSpPr>
          <p:nvPr/>
        </p:nvSpPr>
        <p:spPr>
          <a:xfrm>
            <a:off x="924561" y="1846183"/>
            <a:ext cx="10446404" cy="34984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200"/>
              </a:spcBef>
              <a:spcAft>
                <a:spcPts val="300"/>
              </a:spcAft>
            </a:pP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371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FA8496-028C-454D-A400-0D46F2F8635B}"/>
              </a:ext>
            </a:extLst>
          </p:cNvPr>
          <p:cNvPicPr>
            <a:picLocks noChangeAspect="1"/>
          </p:cNvPicPr>
          <p:nvPr/>
        </p:nvPicPr>
        <p:blipFill>
          <a:blip r:embed="rId3"/>
          <a:stretch>
            <a:fillRect/>
          </a:stretch>
        </p:blipFill>
        <p:spPr>
          <a:xfrm>
            <a:off x="618565" y="87650"/>
            <a:ext cx="3363491" cy="688908"/>
          </a:xfrm>
          <a:prstGeom prst="rect">
            <a:avLst/>
          </a:prstGeom>
        </p:spPr>
      </p:pic>
      <p:pic>
        <p:nvPicPr>
          <p:cNvPr id="3" name="Picture 2">
            <a:extLst>
              <a:ext uri="{FF2B5EF4-FFF2-40B4-BE49-F238E27FC236}">
                <a16:creationId xmlns:a16="http://schemas.microsoft.com/office/drawing/2014/main" id="{5AA66BD8-D3BC-419D-83FA-1871E40B2D7D}"/>
              </a:ext>
            </a:extLst>
          </p:cNvPr>
          <p:cNvPicPr>
            <a:picLocks noChangeAspect="1"/>
          </p:cNvPicPr>
          <p:nvPr/>
        </p:nvPicPr>
        <p:blipFill>
          <a:blip r:embed="rId4"/>
          <a:stretch>
            <a:fillRect/>
          </a:stretch>
        </p:blipFill>
        <p:spPr>
          <a:xfrm>
            <a:off x="4190966" y="110037"/>
            <a:ext cx="2157435" cy="967126"/>
          </a:xfrm>
          <a:prstGeom prst="rect">
            <a:avLst/>
          </a:prstGeom>
        </p:spPr>
      </p:pic>
      <p:pic>
        <p:nvPicPr>
          <p:cNvPr id="4" name="Picture 3">
            <a:extLst>
              <a:ext uri="{FF2B5EF4-FFF2-40B4-BE49-F238E27FC236}">
                <a16:creationId xmlns:a16="http://schemas.microsoft.com/office/drawing/2014/main" id="{416FAF6A-7BEC-4265-B51A-476F343C7A44}"/>
              </a:ext>
            </a:extLst>
          </p:cNvPr>
          <p:cNvPicPr>
            <a:picLocks noChangeAspect="1"/>
          </p:cNvPicPr>
          <p:nvPr/>
        </p:nvPicPr>
        <p:blipFill>
          <a:blip r:embed="rId5"/>
          <a:stretch>
            <a:fillRect/>
          </a:stretch>
        </p:blipFill>
        <p:spPr>
          <a:xfrm>
            <a:off x="6557311" y="110037"/>
            <a:ext cx="2384218" cy="859881"/>
          </a:xfrm>
          <a:prstGeom prst="rect">
            <a:avLst/>
          </a:prstGeom>
        </p:spPr>
      </p:pic>
      <p:pic>
        <p:nvPicPr>
          <p:cNvPr id="5" name="Picture 4">
            <a:extLst>
              <a:ext uri="{FF2B5EF4-FFF2-40B4-BE49-F238E27FC236}">
                <a16:creationId xmlns:a16="http://schemas.microsoft.com/office/drawing/2014/main" id="{ECF2073A-FCB8-4CF2-8197-BD3129F2676F}"/>
              </a:ext>
            </a:extLst>
          </p:cNvPr>
          <p:cNvPicPr>
            <a:picLocks noChangeAspect="1"/>
          </p:cNvPicPr>
          <p:nvPr/>
        </p:nvPicPr>
        <p:blipFill>
          <a:blip r:embed="rId6"/>
          <a:stretch>
            <a:fillRect/>
          </a:stretch>
        </p:blipFill>
        <p:spPr>
          <a:xfrm>
            <a:off x="9442467" y="87650"/>
            <a:ext cx="1928497" cy="882268"/>
          </a:xfrm>
          <a:prstGeom prst="rect">
            <a:avLst/>
          </a:prstGeom>
        </p:spPr>
      </p:pic>
      <p:pic>
        <p:nvPicPr>
          <p:cNvPr id="6" name="Picture 5">
            <a:extLst>
              <a:ext uri="{FF2B5EF4-FFF2-40B4-BE49-F238E27FC236}">
                <a16:creationId xmlns:a16="http://schemas.microsoft.com/office/drawing/2014/main" id="{D182EA2F-209B-4DCB-A32B-6BDF7078890D}"/>
              </a:ext>
            </a:extLst>
          </p:cNvPr>
          <p:cNvPicPr>
            <a:picLocks noChangeAspect="1"/>
          </p:cNvPicPr>
          <p:nvPr/>
        </p:nvPicPr>
        <p:blipFill>
          <a:blip r:embed="rId7"/>
          <a:stretch>
            <a:fillRect/>
          </a:stretch>
        </p:blipFill>
        <p:spPr>
          <a:xfrm>
            <a:off x="3833585" y="5841177"/>
            <a:ext cx="2723726" cy="649328"/>
          </a:xfrm>
          <a:prstGeom prst="rect">
            <a:avLst/>
          </a:prstGeom>
        </p:spPr>
      </p:pic>
      <p:pic>
        <p:nvPicPr>
          <p:cNvPr id="7" name="Picture 6">
            <a:extLst>
              <a:ext uri="{FF2B5EF4-FFF2-40B4-BE49-F238E27FC236}">
                <a16:creationId xmlns:a16="http://schemas.microsoft.com/office/drawing/2014/main" id="{85191557-5CA2-42F7-8EEA-BC5F2E093B7A}"/>
              </a:ext>
            </a:extLst>
          </p:cNvPr>
          <p:cNvPicPr>
            <a:picLocks noChangeAspect="1"/>
          </p:cNvPicPr>
          <p:nvPr/>
        </p:nvPicPr>
        <p:blipFill>
          <a:blip r:embed="rId8"/>
          <a:stretch>
            <a:fillRect/>
          </a:stretch>
        </p:blipFill>
        <p:spPr>
          <a:xfrm>
            <a:off x="9636587" y="5841177"/>
            <a:ext cx="2031200" cy="544956"/>
          </a:xfrm>
          <a:prstGeom prst="rect">
            <a:avLst/>
          </a:prstGeom>
        </p:spPr>
      </p:pic>
      <p:pic>
        <p:nvPicPr>
          <p:cNvPr id="8" name="Picture 7">
            <a:extLst>
              <a:ext uri="{FF2B5EF4-FFF2-40B4-BE49-F238E27FC236}">
                <a16:creationId xmlns:a16="http://schemas.microsoft.com/office/drawing/2014/main" id="{7341CC0B-B559-4140-928F-4FE238E2D882}"/>
              </a:ext>
            </a:extLst>
          </p:cNvPr>
          <p:cNvPicPr>
            <a:picLocks noChangeAspect="1"/>
          </p:cNvPicPr>
          <p:nvPr/>
        </p:nvPicPr>
        <p:blipFill>
          <a:blip r:embed="rId9"/>
          <a:stretch>
            <a:fillRect/>
          </a:stretch>
        </p:blipFill>
        <p:spPr>
          <a:xfrm>
            <a:off x="1051193" y="5969228"/>
            <a:ext cx="2272850" cy="393226"/>
          </a:xfrm>
          <a:prstGeom prst="rect">
            <a:avLst/>
          </a:prstGeom>
        </p:spPr>
      </p:pic>
      <p:pic>
        <p:nvPicPr>
          <p:cNvPr id="9" name="Picture 8">
            <a:extLst>
              <a:ext uri="{FF2B5EF4-FFF2-40B4-BE49-F238E27FC236}">
                <a16:creationId xmlns:a16="http://schemas.microsoft.com/office/drawing/2014/main" id="{0BDE6CA0-62F7-4151-B8CC-251592944225}"/>
              </a:ext>
            </a:extLst>
          </p:cNvPr>
          <p:cNvPicPr>
            <a:picLocks noChangeAspect="1"/>
          </p:cNvPicPr>
          <p:nvPr/>
        </p:nvPicPr>
        <p:blipFill>
          <a:blip r:embed="rId10"/>
          <a:stretch>
            <a:fillRect/>
          </a:stretch>
        </p:blipFill>
        <p:spPr>
          <a:xfrm>
            <a:off x="6958431" y="5635118"/>
            <a:ext cx="2429435" cy="774321"/>
          </a:xfrm>
          <a:prstGeom prst="rect">
            <a:avLst/>
          </a:prstGeom>
        </p:spPr>
      </p:pic>
      <p:sp>
        <p:nvSpPr>
          <p:cNvPr id="11" name="Titlu 10">
            <a:extLst>
              <a:ext uri="{FF2B5EF4-FFF2-40B4-BE49-F238E27FC236}">
                <a16:creationId xmlns:a16="http://schemas.microsoft.com/office/drawing/2014/main" id="{F6703B15-4846-72B3-E453-719BBF3480CF}"/>
              </a:ext>
            </a:extLst>
          </p:cNvPr>
          <p:cNvSpPr>
            <a:spLocks noGrp="1"/>
          </p:cNvSpPr>
          <p:nvPr>
            <p:ph type="ctrTitle"/>
          </p:nvPr>
        </p:nvSpPr>
        <p:spPr>
          <a:xfrm>
            <a:off x="1051193" y="1077163"/>
            <a:ext cx="10531207" cy="688908"/>
          </a:xfrm>
        </p:spPr>
        <p:txBody>
          <a:bodyPr>
            <a:normAutofit/>
          </a:bodyPr>
          <a:lstStyle/>
          <a:p>
            <a:r>
              <a:rPr lang="ro-RO" sz="1800" b="1" kern="100" dirty="0">
                <a:effectLst/>
                <a:latin typeface="Trebuchet MS" panose="020B0603020202020204" pitchFamily="34" charset="0"/>
                <a:ea typeface="Calibri" panose="020F0502020204030204" pitchFamily="34" charset="0"/>
                <a:cs typeface="Times New Roman" panose="02020603050405020304" pitchFamily="18" charset="0"/>
              </a:rPr>
              <a:t>A. Cadrul legal și politicile de protecție a copiilor lăsați în urmă de părinții care pleacă în străinătate</a:t>
            </a:r>
            <a:endParaRPr lang="ro-RO" dirty="0"/>
          </a:p>
        </p:txBody>
      </p:sp>
      <p:sp>
        <p:nvSpPr>
          <p:cNvPr id="12" name="Subtitlu 11">
            <a:extLst>
              <a:ext uri="{FF2B5EF4-FFF2-40B4-BE49-F238E27FC236}">
                <a16:creationId xmlns:a16="http://schemas.microsoft.com/office/drawing/2014/main" id="{66E097CA-F17B-F390-FFBC-02DEAD9C477E}"/>
              </a:ext>
            </a:extLst>
          </p:cNvPr>
          <p:cNvSpPr>
            <a:spLocks noGrp="1"/>
          </p:cNvSpPr>
          <p:nvPr>
            <p:ph type="subTitle" idx="1"/>
          </p:nvPr>
        </p:nvSpPr>
        <p:spPr>
          <a:xfrm>
            <a:off x="902186" y="2487061"/>
            <a:ext cx="10829220" cy="3535217"/>
          </a:xfrm>
        </p:spPr>
        <p:txBody>
          <a:bodyPr>
            <a:noAutofit/>
          </a:bodyPr>
          <a:lstStyle/>
          <a:p>
            <a:pPr algn="just">
              <a:lnSpc>
                <a:spcPct val="107000"/>
              </a:lnSpc>
              <a:spcAft>
                <a:spcPts val="480"/>
              </a:spcAft>
            </a:pPr>
            <a:r>
              <a:rPr lang="ro-RO" sz="1700"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Procedura vizează </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monitorizarea modului de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îngrijire a copiilor cu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la muncă în străinătate</a:t>
            </a:r>
            <a:r>
              <a:rPr lang="ro-RO" sz="1700"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precum și a copiilor care au revenit în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ţară</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după o perioadă de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şedere</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în străinătate alături de </a:t>
            </a:r>
            <a:r>
              <a:rPr lang="ro-RO" sz="1700" b="1" kern="100" dirty="0" err="1">
                <a:solidFill>
                  <a:srgbClr val="444444"/>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 mai mare de un an</a:t>
            </a:r>
            <a:r>
              <a:rPr lang="ro-RO" sz="1700" kern="100" dirty="0">
                <a:solidFill>
                  <a:srgbClr val="444444"/>
                </a:solidFill>
                <a:effectLst/>
                <a:latin typeface="Trebuchet MS" panose="020B0603020202020204" pitchFamily="34" charset="0"/>
                <a:ea typeface="Calibri" panose="020F0502020204030204" pitchFamily="34" charset="0"/>
                <a:cs typeface="Calibri" panose="020F0502020204030204" pitchFamily="34" charset="0"/>
              </a:rPr>
              <a:t>.</a:t>
            </a:r>
          </a:p>
          <a:p>
            <a:pPr marL="342900" lvl="0" indent="-342900" algn="l">
              <a:spcAft>
                <a:spcPts val="480"/>
              </a:spcAft>
              <a:buFont typeface="Wingdings" panose="05000000000000000000" pitchFamily="2" charset="2"/>
              <a:buChar char=""/>
            </a:pP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SPAS solicită anual, în ultimul trimestru al anului,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unităţilor</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şcolare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care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funcţionează</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pe raza lor administrativ-teritorială, date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informaţii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cu privire la copiii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aflaţi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următoarele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situaţii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a:t>
            </a:r>
            <a:endParaRPr lang="ro-RO" sz="1700" dirty="0">
              <a:effectLst/>
              <a:latin typeface="Times New Roman" panose="02020603050405020304" pitchFamily="18" charset="0"/>
              <a:ea typeface="Times New Roman" panose="02020603050405020304" pitchFamily="18" charset="0"/>
            </a:endParaRPr>
          </a:p>
          <a:p>
            <a:pPr algn="l"/>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a)</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copii cu ambii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plecaţi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străinătate;</a:t>
            </a:r>
            <a:r>
              <a:rPr lang="ro-RO" sz="1700" dirty="0">
                <a:effectLst/>
                <a:latin typeface="Times New Roman" panose="02020603050405020304" pitchFamily="18" charset="0"/>
                <a:ea typeface="Times New Roman" panose="02020603050405020304" pitchFamily="18" charset="0"/>
              </a:rPr>
              <a:t> </a:t>
            </a:r>
          </a:p>
          <a:p>
            <a:pPr algn="l"/>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b)</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copii cu părintele unic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susţinător</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plecat în străinătate;</a:t>
            </a:r>
            <a:r>
              <a:rPr lang="ro-RO" sz="1700" dirty="0">
                <a:effectLst/>
                <a:latin typeface="Times New Roman" panose="02020603050405020304" pitchFamily="18" charset="0"/>
                <a:ea typeface="Times New Roman" panose="02020603050405020304" pitchFamily="18" charset="0"/>
              </a:rPr>
              <a:t> </a:t>
            </a:r>
          </a:p>
          <a:p>
            <a:pPr algn="l"/>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c)</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copii cu un singur părinte plecat în străinătate;</a:t>
            </a:r>
            <a:r>
              <a:rPr lang="ro-RO" sz="1700" dirty="0">
                <a:effectLst/>
                <a:latin typeface="Times New Roman" panose="02020603050405020304" pitchFamily="18" charset="0"/>
                <a:ea typeface="Times New Roman" panose="02020603050405020304" pitchFamily="18" charset="0"/>
              </a:rPr>
              <a:t> </a:t>
            </a:r>
          </a:p>
          <a:p>
            <a:pPr algn="l"/>
            <a:r>
              <a:rPr lang="ro-RO" sz="1700" b="1" dirty="0">
                <a:solidFill>
                  <a:srgbClr val="222222"/>
                </a:solidFill>
                <a:effectLst/>
                <a:latin typeface="Trebuchet MS" panose="020B0603020202020204" pitchFamily="34" charset="0"/>
                <a:ea typeface="Times New Roman" panose="02020603050405020304" pitchFamily="18" charset="0"/>
                <a:cs typeface="Calibri" panose="020F0502020204030204" pitchFamily="34" charset="0"/>
              </a:rPr>
              <a:t>d)</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copii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reveniţi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ţară</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după o perioadă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şedere</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în străinătate alături de </a:t>
            </a:r>
            <a:r>
              <a:rPr lang="ro-RO" sz="1700" dirty="0" err="1">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părinţi</a:t>
            </a:r>
            <a:r>
              <a:rPr lang="ro-RO" sz="1700" dirty="0">
                <a:solidFill>
                  <a:srgbClr val="444444"/>
                </a:solidFill>
                <a:effectLst/>
                <a:latin typeface="Trebuchet MS" panose="020B0603020202020204" pitchFamily="34" charset="0"/>
                <a:ea typeface="Times New Roman" panose="02020603050405020304" pitchFamily="18" charset="0"/>
                <a:cs typeface="Calibri" panose="020F0502020204030204" pitchFamily="34" charset="0"/>
              </a:rPr>
              <a:t> mai mare de 1 an.</a:t>
            </a:r>
            <a:r>
              <a:rPr lang="ro-RO" sz="1700" dirty="0">
                <a:effectLst/>
                <a:latin typeface="Times New Roman" panose="02020603050405020304" pitchFamily="18" charset="0"/>
                <a:ea typeface="Times New Roman" panose="02020603050405020304" pitchFamily="18" charset="0"/>
              </a:rPr>
              <a:t> </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lu 10">
            <a:extLst>
              <a:ext uri="{FF2B5EF4-FFF2-40B4-BE49-F238E27FC236}">
                <a16:creationId xmlns:a16="http://schemas.microsoft.com/office/drawing/2014/main" id="{170739DE-608B-E15E-609F-9892EE54147E}"/>
              </a:ext>
            </a:extLst>
          </p:cNvPr>
          <p:cNvSpPr txBox="1">
            <a:spLocks/>
          </p:cNvSpPr>
          <p:nvPr/>
        </p:nvSpPr>
        <p:spPr>
          <a:xfrm>
            <a:off x="839174" y="1693044"/>
            <a:ext cx="10743226" cy="6889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480"/>
              </a:spcAft>
            </a:pP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II. Procedura de monitorizare a modului de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creştere</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îngrijire a copilului cu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părinţi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plecaţi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la muncă în străinătate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şi</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serviciile de care </a:t>
            </a:r>
            <a:r>
              <a:rPr lang="ro-RO" sz="1700" b="1" kern="100" dirty="0" err="1">
                <a:solidFill>
                  <a:srgbClr val="333333"/>
                </a:solidFill>
                <a:effectLst/>
                <a:latin typeface="Trebuchet MS" panose="020B0603020202020204" pitchFamily="34" charset="0"/>
                <a:ea typeface="Calibri" panose="020F0502020204030204" pitchFamily="34" charset="0"/>
                <a:cs typeface="Calibri" panose="020F0502020204030204" pitchFamily="34" charset="0"/>
              </a:rPr>
              <a:t>aceştia</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 pot beneficia, aprobată de </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HG 691/2015 </a:t>
            </a:r>
            <a:r>
              <a:rPr lang="ro-RO" sz="1700" b="1" kern="100" dirty="0">
                <a:solidFill>
                  <a:srgbClr val="333333"/>
                </a:solidFill>
                <a:effectLst/>
                <a:latin typeface="Trebuchet MS" panose="020B0603020202020204" pitchFamily="34" charset="0"/>
                <a:ea typeface="Calibri" panose="020F0502020204030204" pitchFamily="34" charset="0"/>
                <a:cs typeface="Calibri" panose="020F0502020204030204" pitchFamily="34" charset="0"/>
              </a:rPr>
              <a:t>(Anexa 1)</a:t>
            </a:r>
            <a:r>
              <a:rPr lang="ro-RO" sz="1700" b="1" kern="100" dirty="0">
                <a:effectLst/>
                <a:latin typeface="Trebuchet MS" panose="020B0603020202020204" pitchFamily="34" charset="0"/>
                <a:ea typeface="Calibri" panose="020F0502020204030204" pitchFamily="34" charset="0"/>
                <a:cs typeface="Times New Roman" panose="02020603050405020304" pitchFamily="18" charset="0"/>
              </a:rPr>
              <a:t>:</a:t>
            </a:r>
            <a:endParaRPr lang="ro-RO"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0184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TotalTime>
  <Words>4730</Words>
  <Application>Microsoft Office PowerPoint</Application>
  <PresentationFormat>Ecran lat</PresentationFormat>
  <Paragraphs>205</Paragraphs>
  <Slides>26</Slides>
  <Notes>22</Notes>
  <HiddenSlides>0</HiddenSlides>
  <MMClips>0</MMClips>
  <ScaleCrop>false</ScaleCrop>
  <HeadingPairs>
    <vt:vector size="6" baseType="variant">
      <vt:variant>
        <vt:lpstr>Fonturi utilizate</vt:lpstr>
      </vt:variant>
      <vt:variant>
        <vt:i4>8</vt:i4>
      </vt:variant>
      <vt:variant>
        <vt:lpstr>Temă</vt:lpstr>
      </vt:variant>
      <vt:variant>
        <vt:i4>1</vt:i4>
      </vt:variant>
      <vt:variant>
        <vt:lpstr>Titluri diapozitive</vt:lpstr>
      </vt:variant>
      <vt:variant>
        <vt:i4>26</vt:i4>
      </vt:variant>
    </vt:vector>
  </HeadingPairs>
  <TitlesOfParts>
    <vt:vector size="35" baseType="lpstr">
      <vt:lpstr>Arial</vt:lpstr>
      <vt:lpstr>Calibri</vt:lpstr>
      <vt:lpstr>Calibri Light</vt:lpstr>
      <vt:lpstr>Courier New</vt:lpstr>
      <vt:lpstr>Symbol</vt:lpstr>
      <vt:lpstr>Times New Roman</vt:lpstr>
      <vt:lpstr>Trebuchet MS</vt:lpstr>
      <vt:lpstr>Wingdings</vt:lpstr>
      <vt:lpstr>Office Theme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Aspecte privind procesul delegării temporare a autorității părintești către persoana desemnată de părinte/părinți: </vt:lpstr>
      <vt:lpstr>Aspecte privind procesul delegării temporare a autorității părintești către persoana desemnată de părinte/părinți: </vt:lpstr>
      <vt:lpstr>Aspecte privind procesul delegării temporare a autorității părintești către persoana desemnată de părinte/părinți: </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A. Cadrul legal și politicile de protecție a copiilor lăsați în urmă de părinții care pleacă în străinătate</vt:lpstr>
      <vt:lpstr>B. Provocări în domeniul protecției copiilor lăsați în urmă de părinții care lucrează în străinătate</vt:lpstr>
      <vt:lpstr>B. Provocări în domeniul protecției copiilor lăsați în urmă de părinții care lucrează în străinătate</vt:lpstr>
      <vt:lpstr>C. Experiențe pozitive în domeniul protecției copiilor lăsați în urmă de părinții care lucrează în străinătate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TRIBOI</dc:creator>
  <cp:lastModifiedBy>Team Up</cp:lastModifiedBy>
  <cp:revision>39</cp:revision>
  <cp:lastPrinted>2023-06-06T09:09:24Z</cp:lastPrinted>
  <dcterms:created xsi:type="dcterms:W3CDTF">2022-02-28T13:43:06Z</dcterms:created>
  <dcterms:modified xsi:type="dcterms:W3CDTF">2023-06-06T12:38:31Z</dcterms:modified>
</cp:coreProperties>
</file>