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04" r:id="rId2"/>
    <p:sldId id="435" r:id="rId3"/>
    <p:sldId id="436" r:id="rId4"/>
    <p:sldId id="408" r:id="rId5"/>
    <p:sldId id="409" r:id="rId6"/>
    <p:sldId id="413" r:id="rId7"/>
    <p:sldId id="414" r:id="rId8"/>
    <p:sldId id="415" r:id="rId9"/>
    <p:sldId id="417" r:id="rId10"/>
    <p:sldId id="418" r:id="rId11"/>
    <p:sldId id="419" r:id="rId12"/>
    <p:sldId id="420" r:id="rId13"/>
    <p:sldId id="421" r:id="rId14"/>
    <p:sldId id="422" r:id="rId15"/>
    <p:sldId id="423" r:id="rId16"/>
    <p:sldId id="424" r:id="rId17"/>
    <p:sldId id="425" r:id="rId18"/>
    <p:sldId id="426" r:id="rId19"/>
    <p:sldId id="427" r:id="rId20"/>
    <p:sldId id="428" r:id="rId21"/>
    <p:sldId id="429" r:id="rId22"/>
    <p:sldId id="430" r:id="rId23"/>
    <p:sldId id="431" r:id="rId24"/>
    <p:sldId id="432" r:id="rId25"/>
    <p:sldId id="434" r:id="rId26"/>
    <p:sldId id="433" r:id="rId2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TRIBOI" userId="e16d0e79-88f0-46a0-b13f-cffd5954a7ef" providerId="ADAL" clId="{F932E8A7-019D-48CF-9EAD-5BEEB1FEF7B2}"/>
    <pc:docChg chg="custSel addSld delSld modSld">
      <pc:chgData name="Cristina TRIBOI" userId="e16d0e79-88f0-46a0-b13f-cffd5954a7ef" providerId="ADAL" clId="{F932E8A7-019D-48CF-9EAD-5BEEB1FEF7B2}" dt="2023-05-29T07:56:03.061" v="23" actId="47"/>
      <pc:docMkLst>
        <pc:docMk/>
      </pc:docMkLst>
      <pc:sldChg chg="delSp modSp del mod">
        <pc:chgData name="Cristina TRIBOI" userId="e16d0e79-88f0-46a0-b13f-cffd5954a7ef" providerId="ADAL" clId="{F932E8A7-019D-48CF-9EAD-5BEEB1FEF7B2}" dt="2023-05-29T07:56:03.061" v="23" actId="47"/>
        <pc:sldMkLst>
          <pc:docMk/>
          <pc:sldMk cId="2229535412" sldId="256"/>
        </pc:sldMkLst>
        <pc:spChg chg="del mod">
          <ac:chgData name="Cristina TRIBOI" userId="e16d0e79-88f0-46a0-b13f-cffd5954a7ef" providerId="ADAL" clId="{F932E8A7-019D-48CF-9EAD-5BEEB1FEF7B2}" dt="2023-05-29T07:53:52.663" v="2"/>
          <ac:spMkLst>
            <pc:docMk/>
            <pc:sldMk cId="2229535412" sldId="256"/>
            <ac:spMk id="11" creationId="{A5703882-15EE-46A1-9114-D08A32625804}"/>
          </ac:spMkLst>
        </pc:spChg>
      </pc:sldChg>
      <pc:sldChg chg="delSp modSp del mod">
        <pc:chgData name="Cristina TRIBOI" userId="e16d0e79-88f0-46a0-b13f-cffd5954a7ef" providerId="ADAL" clId="{F932E8A7-019D-48CF-9EAD-5BEEB1FEF7B2}" dt="2023-05-29T07:54:32.854" v="12" actId="47"/>
        <pc:sldMkLst>
          <pc:docMk/>
          <pc:sldMk cId="246865473" sldId="397"/>
        </pc:sldMkLst>
        <pc:spChg chg="mod">
          <ac:chgData name="Cristina TRIBOI" userId="e16d0e79-88f0-46a0-b13f-cffd5954a7ef" providerId="ADAL" clId="{F932E8A7-019D-48CF-9EAD-5BEEB1FEF7B2}" dt="2023-05-29T07:53:55.938" v="4" actId="27636"/>
          <ac:spMkLst>
            <pc:docMk/>
            <pc:sldMk cId="246865473" sldId="397"/>
            <ac:spMk id="2" creationId="{01BE63D6-E194-4374-B3F3-A579369BB2F1}"/>
          </ac:spMkLst>
        </pc:spChg>
        <pc:spChg chg="mod">
          <ac:chgData name="Cristina TRIBOI" userId="e16d0e79-88f0-46a0-b13f-cffd5954a7ef" providerId="ADAL" clId="{F932E8A7-019D-48CF-9EAD-5BEEB1FEF7B2}" dt="2023-05-29T07:54:01.177" v="7" actId="27636"/>
          <ac:spMkLst>
            <pc:docMk/>
            <pc:sldMk cId="246865473" sldId="397"/>
            <ac:spMk id="3" creationId="{75A61FD0-CC85-4673-BBC4-1C2BA54FEE51}"/>
          </ac:spMkLst>
        </pc:spChg>
        <pc:spChg chg="del">
          <ac:chgData name="Cristina TRIBOI" userId="e16d0e79-88f0-46a0-b13f-cffd5954a7ef" providerId="ADAL" clId="{F932E8A7-019D-48CF-9EAD-5BEEB1FEF7B2}" dt="2023-05-29T07:54:03.798" v="8" actId="478"/>
          <ac:spMkLst>
            <pc:docMk/>
            <pc:sldMk cId="246865473" sldId="397"/>
            <ac:spMk id="5" creationId="{934E6C92-AD07-421C-83EF-DEB37C5A7E48}"/>
          </ac:spMkLst>
        </pc:spChg>
      </pc:sldChg>
      <pc:sldChg chg="del">
        <pc:chgData name="Cristina TRIBOI" userId="e16d0e79-88f0-46a0-b13f-cffd5954a7ef" providerId="ADAL" clId="{F932E8A7-019D-48CF-9EAD-5BEEB1FEF7B2}" dt="2023-05-29T07:54:32.854" v="12" actId="47"/>
        <pc:sldMkLst>
          <pc:docMk/>
          <pc:sldMk cId="1232465649" sldId="398"/>
        </pc:sldMkLst>
      </pc:sldChg>
      <pc:sldChg chg="del">
        <pc:chgData name="Cristina TRIBOI" userId="e16d0e79-88f0-46a0-b13f-cffd5954a7ef" providerId="ADAL" clId="{F932E8A7-019D-48CF-9EAD-5BEEB1FEF7B2}" dt="2023-05-29T07:54:32.854" v="12" actId="47"/>
        <pc:sldMkLst>
          <pc:docMk/>
          <pc:sldMk cId="2872396823" sldId="399"/>
        </pc:sldMkLst>
      </pc:sldChg>
      <pc:sldChg chg="del">
        <pc:chgData name="Cristina TRIBOI" userId="e16d0e79-88f0-46a0-b13f-cffd5954a7ef" providerId="ADAL" clId="{F932E8A7-019D-48CF-9EAD-5BEEB1FEF7B2}" dt="2023-05-29T07:54:32.854" v="12" actId="47"/>
        <pc:sldMkLst>
          <pc:docMk/>
          <pc:sldMk cId="3546415892" sldId="400"/>
        </pc:sldMkLst>
      </pc:sldChg>
      <pc:sldChg chg="del">
        <pc:chgData name="Cristina TRIBOI" userId="e16d0e79-88f0-46a0-b13f-cffd5954a7ef" providerId="ADAL" clId="{F932E8A7-019D-48CF-9EAD-5BEEB1FEF7B2}" dt="2023-05-29T07:54:32.854" v="12" actId="47"/>
        <pc:sldMkLst>
          <pc:docMk/>
          <pc:sldMk cId="1472217911" sldId="401"/>
        </pc:sldMkLst>
      </pc:sldChg>
      <pc:sldChg chg="add del">
        <pc:chgData name="Cristina TRIBOI" userId="e16d0e79-88f0-46a0-b13f-cffd5954a7ef" providerId="ADAL" clId="{F932E8A7-019D-48CF-9EAD-5BEEB1FEF7B2}" dt="2023-05-29T07:56:03.061" v="23" actId="47"/>
        <pc:sldMkLst>
          <pc:docMk/>
          <pc:sldMk cId="854707099" sldId="402"/>
        </pc:sldMkLst>
      </pc:sldChg>
      <pc:sldChg chg="add del">
        <pc:chgData name="Cristina TRIBOI" userId="e16d0e79-88f0-46a0-b13f-cffd5954a7ef" providerId="ADAL" clId="{F932E8A7-019D-48CF-9EAD-5BEEB1FEF7B2}" dt="2023-05-29T07:56:03.061" v="23" actId="47"/>
        <pc:sldMkLst>
          <pc:docMk/>
          <pc:sldMk cId="621220431" sldId="403"/>
        </pc:sldMkLst>
      </pc:sldChg>
      <pc:sldChg chg="modSp add mod">
        <pc:chgData name="Cristina TRIBOI" userId="e16d0e79-88f0-46a0-b13f-cffd5954a7ef" providerId="ADAL" clId="{F932E8A7-019D-48CF-9EAD-5BEEB1FEF7B2}" dt="2023-05-29T07:55:44.910" v="20" actId="1076"/>
        <pc:sldMkLst>
          <pc:docMk/>
          <pc:sldMk cId="3353350357" sldId="404"/>
        </pc:sldMkLst>
        <pc:picChg chg="mod">
          <ac:chgData name="Cristina TRIBOI" userId="e16d0e79-88f0-46a0-b13f-cffd5954a7ef" providerId="ADAL" clId="{F932E8A7-019D-48CF-9EAD-5BEEB1FEF7B2}" dt="2023-05-29T07:55:16.955" v="15" actId="1076"/>
          <ac:picMkLst>
            <pc:docMk/>
            <pc:sldMk cId="3353350357" sldId="404"/>
            <ac:picMk id="6" creationId="{D182EA2F-209B-4DCB-A32B-6BDF7078890D}"/>
          </ac:picMkLst>
        </pc:picChg>
        <pc:picChg chg="mod">
          <ac:chgData name="Cristina TRIBOI" userId="e16d0e79-88f0-46a0-b13f-cffd5954a7ef" providerId="ADAL" clId="{F932E8A7-019D-48CF-9EAD-5BEEB1FEF7B2}" dt="2023-05-29T07:55:44.910" v="20" actId="1076"/>
          <ac:picMkLst>
            <pc:docMk/>
            <pc:sldMk cId="3353350357" sldId="404"/>
            <ac:picMk id="7" creationId="{85191557-5CA2-42F7-8EEA-BC5F2E093B7A}"/>
          </ac:picMkLst>
        </pc:picChg>
        <pc:picChg chg="mod">
          <ac:chgData name="Cristina TRIBOI" userId="e16d0e79-88f0-46a0-b13f-cffd5954a7ef" providerId="ADAL" clId="{F932E8A7-019D-48CF-9EAD-5BEEB1FEF7B2}" dt="2023-05-29T07:55:22.106" v="16" actId="1076"/>
          <ac:picMkLst>
            <pc:docMk/>
            <pc:sldMk cId="3353350357" sldId="404"/>
            <ac:picMk id="8" creationId="{7341CC0B-B559-4140-928F-4FE238E2D882}"/>
          </ac:picMkLst>
        </pc:picChg>
        <pc:picChg chg="mod">
          <ac:chgData name="Cristina TRIBOI" userId="e16d0e79-88f0-46a0-b13f-cffd5954a7ef" providerId="ADAL" clId="{F932E8A7-019D-48CF-9EAD-5BEEB1FEF7B2}" dt="2023-05-29T07:55:42.219" v="19" actId="1076"/>
          <ac:picMkLst>
            <pc:docMk/>
            <pc:sldMk cId="3353350357" sldId="404"/>
            <ac:picMk id="9" creationId="{0BDE6CA0-62F7-4151-B8CC-251592944225}"/>
          </ac:picMkLst>
        </pc:picChg>
      </pc:sldChg>
      <pc:sldChg chg="add">
        <pc:chgData name="Cristina TRIBOI" userId="e16d0e79-88f0-46a0-b13f-cffd5954a7ef" providerId="ADAL" clId="{F932E8A7-019D-48CF-9EAD-5BEEB1FEF7B2}" dt="2023-05-29T07:55:54.394" v="21" actId="2890"/>
        <pc:sldMkLst>
          <pc:docMk/>
          <pc:sldMk cId="2845335052" sldId="405"/>
        </pc:sldMkLst>
      </pc:sldChg>
      <pc:sldChg chg="add">
        <pc:chgData name="Cristina TRIBOI" userId="e16d0e79-88f0-46a0-b13f-cffd5954a7ef" providerId="ADAL" clId="{F932E8A7-019D-48CF-9EAD-5BEEB1FEF7B2}" dt="2023-05-29T07:55:57.023" v="22" actId="2890"/>
        <pc:sldMkLst>
          <pc:docMk/>
          <pc:sldMk cId="717004789" sldId="406"/>
        </pc:sldMkLst>
      </pc:sldChg>
    </pc:docChg>
  </pc:docChgLst>
  <pc:docChgLst>
    <pc:chgData name="Cristina TRIBOI" userId="e16d0e79-88f0-46a0-b13f-cffd5954a7ef" providerId="ADAL" clId="{8F0FA64B-C9F3-4229-80BF-0FE18A88D9EF}"/>
    <pc:docChg chg="custSel modSld">
      <pc:chgData name="Cristina TRIBOI" userId="e16d0e79-88f0-46a0-b13f-cffd5954a7ef" providerId="ADAL" clId="{8F0FA64B-C9F3-4229-80BF-0FE18A88D9EF}" dt="2022-03-03T09:00:17.473" v="147" actId="20577"/>
      <pc:docMkLst>
        <pc:docMk/>
      </pc:docMkLst>
      <pc:sldChg chg="modSp mod">
        <pc:chgData name="Cristina TRIBOI" userId="e16d0e79-88f0-46a0-b13f-cffd5954a7ef" providerId="ADAL" clId="{8F0FA64B-C9F3-4229-80BF-0FE18A88D9EF}" dt="2022-03-03T09:00:17.473" v="147" actId="20577"/>
        <pc:sldMkLst>
          <pc:docMk/>
          <pc:sldMk cId="2229535412" sldId="256"/>
        </pc:sldMkLst>
        <pc:spChg chg="mod">
          <ac:chgData name="Cristina TRIBOI" userId="e16d0e79-88f0-46a0-b13f-cffd5954a7ef" providerId="ADAL" clId="{8F0FA64B-C9F3-4229-80BF-0FE18A88D9EF}" dt="2022-03-03T09:00:17.473" v="147" actId="20577"/>
          <ac:spMkLst>
            <pc:docMk/>
            <pc:sldMk cId="2229535412" sldId="256"/>
            <ac:spMk id="11" creationId="{A5703882-15EE-46A1-9114-D08A32625804}"/>
          </ac:spMkLst>
        </pc:spChg>
        <pc:picChg chg="mod">
          <ac:chgData name="Cristina TRIBOI" userId="e16d0e79-88f0-46a0-b13f-cffd5954a7ef" providerId="ADAL" clId="{8F0FA64B-C9F3-4229-80BF-0FE18A88D9EF}" dt="2022-02-28T15:17:15.903" v="133" actId="1076"/>
          <ac:picMkLst>
            <pc:docMk/>
            <pc:sldMk cId="2229535412" sldId="256"/>
            <ac:picMk id="3" creationId="{5AA66BD8-D3BC-419D-83FA-1871E40B2D7D}"/>
          </ac:picMkLst>
        </pc:picChg>
        <pc:picChg chg="mod">
          <ac:chgData name="Cristina TRIBOI" userId="e16d0e79-88f0-46a0-b13f-cffd5954a7ef" providerId="ADAL" clId="{8F0FA64B-C9F3-4229-80BF-0FE18A88D9EF}" dt="2022-02-28T15:17:07.346" v="130" actId="1076"/>
          <ac:picMkLst>
            <pc:docMk/>
            <pc:sldMk cId="2229535412" sldId="256"/>
            <ac:picMk id="4" creationId="{416FAF6A-7BEC-4265-B51A-476F343C7A44}"/>
          </ac:picMkLst>
        </pc:picChg>
        <pc:picChg chg="mod">
          <ac:chgData name="Cristina TRIBOI" userId="e16d0e79-88f0-46a0-b13f-cffd5954a7ef" providerId="ADAL" clId="{8F0FA64B-C9F3-4229-80BF-0FE18A88D9EF}" dt="2022-02-28T15:16:53.669" v="127" actId="1076"/>
          <ac:picMkLst>
            <pc:docMk/>
            <pc:sldMk cId="2229535412" sldId="256"/>
            <ac:picMk id="7" creationId="{85191557-5CA2-42F7-8EEA-BC5F2E093B7A}"/>
          </ac:picMkLst>
        </pc:picChg>
        <pc:picChg chg="mod">
          <ac:chgData name="Cristina TRIBOI" userId="e16d0e79-88f0-46a0-b13f-cffd5954a7ef" providerId="ADAL" clId="{8F0FA64B-C9F3-4229-80BF-0FE18A88D9EF}" dt="2022-02-28T15:16:48.906" v="126" actId="1076"/>
          <ac:picMkLst>
            <pc:docMk/>
            <pc:sldMk cId="2229535412" sldId="256"/>
            <ac:picMk id="8" creationId="{7341CC0B-B559-4140-928F-4FE238E2D882}"/>
          </ac:picMkLst>
        </pc:picChg>
        <pc:picChg chg="mod">
          <ac:chgData name="Cristina TRIBOI" userId="e16d0e79-88f0-46a0-b13f-cffd5954a7ef" providerId="ADAL" clId="{8F0FA64B-C9F3-4229-80BF-0FE18A88D9EF}" dt="2022-02-28T15:16:44.752" v="125" actId="1076"/>
          <ac:picMkLst>
            <pc:docMk/>
            <pc:sldMk cId="2229535412" sldId="256"/>
            <ac:picMk id="9" creationId="{0BDE6CA0-62F7-4151-B8CC-251592944225}"/>
          </ac:picMkLst>
        </pc:picChg>
      </pc:sldChg>
      <pc:sldChg chg="addSp delSp modSp mod">
        <pc:chgData name="Cristina TRIBOI" userId="e16d0e79-88f0-46a0-b13f-cffd5954a7ef" providerId="ADAL" clId="{8F0FA64B-C9F3-4229-80BF-0FE18A88D9EF}" dt="2022-02-28T15:14:38.587" v="111" actId="1076"/>
        <pc:sldMkLst>
          <pc:docMk/>
          <pc:sldMk cId="246865473" sldId="397"/>
        </pc:sldMkLst>
        <pc:spChg chg="add mod">
          <ac:chgData name="Cristina TRIBOI" userId="e16d0e79-88f0-46a0-b13f-cffd5954a7ef" providerId="ADAL" clId="{8F0FA64B-C9F3-4229-80BF-0FE18A88D9EF}" dt="2022-02-28T15:14:38.587" v="111" actId="1076"/>
          <ac:spMkLst>
            <pc:docMk/>
            <pc:sldMk cId="246865473" sldId="397"/>
            <ac:spMk id="5" creationId="{934E6C92-AD07-421C-83EF-DEB37C5A7E48}"/>
          </ac:spMkLst>
        </pc:spChg>
        <pc:picChg chg="del mod">
          <ac:chgData name="Cristina TRIBOI" userId="e16d0e79-88f0-46a0-b13f-cffd5954a7ef" providerId="ADAL" clId="{8F0FA64B-C9F3-4229-80BF-0FE18A88D9EF}" dt="2022-02-28T15:14:32.777" v="110" actId="478"/>
          <ac:picMkLst>
            <pc:docMk/>
            <pc:sldMk cId="246865473" sldId="397"/>
            <ac:picMk id="4" creationId="{293CAFD7-552B-42B2-AA4C-D1F9539AA31F}"/>
          </ac:picMkLst>
        </pc:picChg>
      </pc:sldChg>
      <pc:sldChg chg="modSp mod">
        <pc:chgData name="Cristina TRIBOI" userId="e16d0e79-88f0-46a0-b13f-cffd5954a7ef" providerId="ADAL" clId="{8F0FA64B-C9F3-4229-80BF-0FE18A88D9EF}" dt="2022-02-28T15:13:27.661" v="104" actId="207"/>
        <pc:sldMkLst>
          <pc:docMk/>
          <pc:sldMk cId="1232465649" sldId="398"/>
        </pc:sldMkLst>
        <pc:spChg chg="mod">
          <ac:chgData name="Cristina TRIBOI" userId="e16d0e79-88f0-46a0-b13f-cffd5954a7ef" providerId="ADAL" clId="{8F0FA64B-C9F3-4229-80BF-0FE18A88D9EF}" dt="2022-02-28T15:13:27.661" v="104" actId="207"/>
          <ac:spMkLst>
            <pc:docMk/>
            <pc:sldMk cId="1232465649" sldId="398"/>
            <ac:spMk id="4" creationId="{7EE98F97-FDDA-4C77-89C1-6E2BA097E585}"/>
          </ac:spMkLst>
        </pc:spChg>
      </pc:sldChg>
      <pc:sldChg chg="modSp mod">
        <pc:chgData name="Cristina TRIBOI" userId="e16d0e79-88f0-46a0-b13f-cffd5954a7ef" providerId="ADAL" clId="{8F0FA64B-C9F3-4229-80BF-0FE18A88D9EF}" dt="2022-02-28T15:13:55.872" v="108" actId="207"/>
        <pc:sldMkLst>
          <pc:docMk/>
          <pc:sldMk cId="2872396823" sldId="399"/>
        </pc:sldMkLst>
        <pc:spChg chg="mod">
          <ac:chgData name="Cristina TRIBOI" userId="e16d0e79-88f0-46a0-b13f-cffd5954a7ef" providerId="ADAL" clId="{8F0FA64B-C9F3-4229-80BF-0FE18A88D9EF}" dt="2022-02-28T15:13:55.872" v="108" actId="207"/>
          <ac:spMkLst>
            <pc:docMk/>
            <pc:sldMk cId="2872396823" sldId="399"/>
            <ac:spMk id="4" creationId="{BFDFA732-9E76-4EEC-B352-4F7F8DFD2706}"/>
          </ac:spMkLst>
        </pc:spChg>
      </pc:sldChg>
      <pc:sldChg chg="modSp mod">
        <pc:chgData name="Cristina TRIBOI" userId="e16d0e79-88f0-46a0-b13f-cffd5954a7ef" providerId="ADAL" clId="{8F0FA64B-C9F3-4229-80BF-0FE18A88D9EF}" dt="2022-02-28T15:16:11.458" v="121" actId="14"/>
        <pc:sldMkLst>
          <pc:docMk/>
          <pc:sldMk cId="1472217911" sldId="401"/>
        </pc:sldMkLst>
        <pc:spChg chg="mod">
          <ac:chgData name="Cristina TRIBOI" userId="e16d0e79-88f0-46a0-b13f-cffd5954a7ef" providerId="ADAL" clId="{8F0FA64B-C9F3-4229-80BF-0FE18A88D9EF}" dt="2022-02-28T15:16:11.458" v="121" actId="14"/>
          <ac:spMkLst>
            <pc:docMk/>
            <pc:sldMk cId="1472217911" sldId="401"/>
            <ac:spMk id="3" creationId="{21D535E8-B92D-4A92-B943-C3733938E819}"/>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ro-RO" sz="1800" dirty="0">
                <a:latin typeface="Trebuchet MS" panose="020B0603020202020204" pitchFamily="34" charset="0"/>
              </a:rPr>
              <a:t>Copii</a:t>
            </a:r>
            <a:r>
              <a:rPr lang="ro-RO" sz="1800" baseline="0" dirty="0">
                <a:latin typeface="Trebuchet MS" panose="020B0603020202020204" pitchFamily="34" charset="0"/>
              </a:rPr>
              <a:t> cu părinți plecați la muncă în străinătate la data de 31.12.2022</a:t>
            </a:r>
            <a:endParaRPr lang="en-US" sz="1800" dirty="0">
              <a:latin typeface="Trebuchet MS" panose="020B0603020202020204" pitchFamily="34" charset="0"/>
            </a:endParaRP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ro-RO"/>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2063719231042066"/>
          <c:w val="1"/>
          <c:h val="0.61659927644179613"/>
        </c:manualLayout>
      </c:layout>
      <c:pie3DChart>
        <c:varyColors val="1"/>
        <c:ser>
          <c:idx val="0"/>
          <c:order val="0"/>
          <c:tx>
            <c:strRef>
              <c:f>Foaie1!$H$12</c:f>
              <c:strCache>
                <c:ptCount val="1"/>
                <c:pt idx="0">
                  <c:v>Total general</c:v>
                </c:pt>
              </c:strCache>
            </c:strRef>
          </c:tx>
          <c:dPt>
            <c:idx val="0"/>
            <c:bubble3D val="0"/>
            <c:spPr>
              <a:solidFill>
                <a:srgbClr val="00B0F0"/>
              </a:solidFill>
              <a:ln w="25400">
                <a:solidFill>
                  <a:schemeClr val="lt1"/>
                </a:solidFill>
              </a:ln>
              <a:effectLst/>
              <a:sp3d contourW="25400">
                <a:contourClr>
                  <a:schemeClr val="lt1"/>
                </a:contourClr>
              </a:sp3d>
            </c:spPr>
            <c:extLst>
              <c:ext xmlns:c16="http://schemas.microsoft.com/office/drawing/2014/chart" uri="{C3380CC4-5D6E-409C-BE32-E72D297353CC}">
                <c16:uniqueId val="{00000001-8636-406C-8D15-BEFEE5CD5602}"/>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8636-406C-8D15-BEFEE5CD5602}"/>
              </c:ext>
            </c:extLst>
          </c:dPt>
          <c:dPt>
            <c:idx val="2"/>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5-8636-406C-8D15-BEFEE5CD5602}"/>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ro-RO"/>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Foaie1!$A$13:$A$15</c:f>
              <c:strCache>
                <c:ptCount val="3"/>
                <c:pt idx="0">
                  <c:v>cu ambii parinti plecati</c:v>
                </c:pt>
                <c:pt idx="1">
                  <c:v>cu parinte unic sustinator plecat</c:v>
                </c:pt>
                <c:pt idx="2">
                  <c:v>cu un singur parinte plecat</c:v>
                </c:pt>
              </c:strCache>
            </c:strRef>
          </c:cat>
          <c:val>
            <c:numRef>
              <c:f>Foaie1!$H$13:$H$15</c:f>
              <c:numCache>
                <c:formatCode>General</c:formatCode>
                <c:ptCount val="3"/>
                <c:pt idx="0">
                  <c:v>11969</c:v>
                </c:pt>
                <c:pt idx="1">
                  <c:v>8859</c:v>
                </c:pt>
                <c:pt idx="2">
                  <c:v>51799</c:v>
                </c:pt>
              </c:numCache>
            </c:numRef>
          </c:val>
          <c:extLst>
            <c:ext xmlns:c16="http://schemas.microsoft.com/office/drawing/2014/chart" uri="{C3380CC4-5D6E-409C-BE32-E72D297353CC}">
              <c16:uniqueId val="{00000006-8636-406C-8D15-BEFEE5CD5602}"/>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3.5767032595341253E-2"/>
          <c:y val="0.83055905511811023"/>
          <c:w val="0.93857312687461758"/>
          <c:h val="0.14444094488188977"/>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ro-R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c:spPr>
  <c:txPr>
    <a:bodyPr/>
    <a:lstStyle/>
    <a:p>
      <a:pPr>
        <a:defRPr/>
      </a:pPr>
      <a:endParaRPr lang="ro-R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o-RO"/>
          </a:p>
        </p:txBody>
      </p:sp>
      <p:sp>
        <p:nvSpPr>
          <p:cNvPr id="3" name="Substituent dată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CC3B54F-EA57-4D0D-BC7A-C1A6299183B2}" type="datetimeFigureOut">
              <a:rPr lang="ro-RO" smtClean="0"/>
              <a:t>06.06.2023</a:t>
            </a:fld>
            <a:endParaRPr lang="ro-RO"/>
          </a:p>
        </p:txBody>
      </p:sp>
      <p:sp>
        <p:nvSpPr>
          <p:cNvPr id="4" name="Substituent imagine diapozitiv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o-RO"/>
          </a:p>
        </p:txBody>
      </p:sp>
      <p:sp>
        <p:nvSpPr>
          <p:cNvPr id="5" name="Substituent note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p>
        </p:txBody>
      </p:sp>
      <p:sp>
        <p:nvSpPr>
          <p:cNvPr id="6" name="Substituent subsol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ro-RO"/>
          </a:p>
        </p:txBody>
      </p:sp>
      <p:sp>
        <p:nvSpPr>
          <p:cNvPr id="7" name="Substituent număr diapozitiv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5F911DE-DBCB-42B4-85F9-4D10BBE3CEF7}" type="slidenum">
              <a:rPr lang="ro-RO" smtClean="0"/>
              <a:t>‹#›</a:t>
            </a:fld>
            <a:endParaRPr lang="ro-RO"/>
          </a:p>
        </p:txBody>
      </p:sp>
    </p:spTree>
    <p:extLst>
      <p:ext uri="{BB962C8B-B14F-4D97-AF65-F5344CB8AC3E}">
        <p14:creationId xmlns:p14="http://schemas.microsoft.com/office/powerpoint/2010/main" val="2712084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5</a:t>
            </a:fld>
            <a:endParaRPr lang="ro-RO"/>
          </a:p>
        </p:txBody>
      </p:sp>
    </p:spTree>
    <p:extLst>
      <p:ext uri="{BB962C8B-B14F-4D97-AF65-F5344CB8AC3E}">
        <p14:creationId xmlns:p14="http://schemas.microsoft.com/office/powerpoint/2010/main" val="1429464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14</a:t>
            </a:fld>
            <a:endParaRPr lang="ro-RO"/>
          </a:p>
        </p:txBody>
      </p:sp>
    </p:spTree>
    <p:extLst>
      <p:ext uri="{BB962C8B-B14F-4D97-AF65-F5344CB8AC3E}">
        <p14:creationId xmlns:p14="http://schemas.microsoft.com/office/powerpoint/2010/main" val="40486030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15</a:t>
            </a:fld>
            <a:endParaRPr lang="ro-RO"/>
          </a:p>
        </p:txBody>
      </p:sp>
    </p:spTree>
    <p:extLst>
      <p:ext uri="{BB962C8B-B14F-4D97-AF65-F5344CB8AC3E}">
        <p14:creationId xmlns:p14="http://schemas.microsoft.com/office/powerpoint/2010/main" val="2225287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16</a:t>
            </a:fld>
            <a:endParaRPr lang="ro-RO"/>
          </a:p>
        </p:txBody>
      </p:sp>
    </p:spTree>
    <p:extLst>
      <p:ext uri="{BB962C8B-B14F-4D97-AF65-F5344CB8AC3E}">
        <p14:creationId xmlns:p14="http://schemas.microsoft.com/office/powerpoint/2010/main" val="32284429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17</a:t>
            </a:fld>
            <a:endParaRPr lang="ro-RO"/>
          </a:p>
        </p:txBody>
      </p:sp>
    </p:spTree>
    <p:extLst>
      <p:ext uri="{BB962C8B-B14F-4D97-AF65-F5344CB8AC3E}">
        <p14:creationId xmlns:p14="http://schemas.microsoft.com/office/powerpoint/2010/main" val="8938434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18</a:t>
            </a:fld>
            <a:endParaRPr lang="ro-RO"/>
          </a:p>
        </p:txBody>
      </p:sp>
    </p:spTree>
    <p:extLst>
      <p:ext uri="{BB962C8B-B14F-4D97-AF65-F5344CB8AC3E}">
        <p14:creationId xmlns:p14="http://schemas.microsoft.com/office/powerpoint/2010/main" val="2675651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19</a:t>
            </a:fld>
            <a:endParaRPr lang="ro-RO"/>
          </a:p>
        </p:txBody>
      </p:sp>
    </p:spTree>
    <p:extLst>
      <p:ext uri="{BB962C8B-B14F-4D97-AF65-F5344CB8AC3E}">
        <p14:creationId xmlns:p14="http://schemas.microsoft.com/office/powerpoint/2010/main" val="1283087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20</a:t>
            </a:fld>
            <a:endParaRPr lang="ro-RO"/>
          </a:p>
        </p:txBody>
      </p:sp>
    </p:spTree>
    <p:extLst>
      <p:ext uri="{BB962C8B-B14F-4D97-AF65-F5344CB8AC3E}">
        <p14:creationId xmlns:p14="http://schemas.microsoft.com/office/powerpoint/2010/main" val="25220425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21</a:t>
            </a:fld>
            <a:endParaRPr lang="ro-RO"/>
          </a:p>
        </p:txBody>
      </p:sp>
    </p:spTree>
    <p:extLst>
      <p:ext uri="{BB962C8B-B14F-4D97-AF65-F5344CB8AC3E}">
        <p14:creationId xmlns:p14="http://schemas.microsoft.com/office/powerpoint/2010/main" val="22631510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22</a:t>
            </a:fld>
            <a:endParaRPr lang="ro-RO"/>
          </a:p>
        </p:txBody>
      </p:sp>
    </p:spTree>
    <p:extLst>
      <p:ext uri="{BB962C8B-B14F-4D97-AF65-F5344CB8AC3E}">
        <p14:creationId xmlns:p14="http://schemas.microsoft.com/office/powerpoint/2010/main" val="38932765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23</a:t>
            </a:fld>
            <a:endParaRPr lang="ro-RO"/>
          </a:p>
        </p:txBody>
      </p:sp>
    </p:spTree>
    <p:extLst>
      <p:ext uri="{BB962C8B-B14F-4D97-AF65-F5344CB8AC3E}">
        <p14:creationId xmlns:p14="http://schemas.microsoft.com/office/powerpoint/2010/main" val="786392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6</a:t>
            </a:fld>
            <a:endParaRPr lang="ro-RO"/>
          </a:p>
        </p:txBody>
      </p:sp>
    </p:spTree>
    <p:extLst>
      <p:ext uri="{BB962C8B-B14F-4D97-AF65-F5344CB8AC3E}">
        <p14:creationId xmlns:p14="http://schemas.microsoft.com/office/powerpoint/2010/main" val="9109482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24</a:t>
            </a:fld>
            <a:endParaRPr lang="ro-RO"/>
          </a:p>
        </p:txBody>
      </p:sp>
    </p:spTree>
    <p:extLst>
      <p:ext uri="{BB962C8B-B14F-4D97-AF65-F5344CB8AC3E}">
        <p14:creationId xmlns:p14="http://schemas.microsoft.com/office/powerpoint/2010/main" val="41942933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25</a:t>
            </a:fld>
            <a:endParaRPr lang="ro-RO"/>
          </a:p>
        </p:txBody>
      </p:sp>
    </p:spTree>
    <p:extLst>
      <p:ext uri="{BB962C8B-B14F-4D97-AF65-F5344CB8AC3E}">
        <p14:creationId xmlns:p14="http://schemas.microsoft.com/office/powerpoint/2010/main" val="29854444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26</a:t>
            </a:fld>
            <a:endParaRPr lang="ro-RO"/>
          </a:p>
        </p:txBody>
      </p:sp>
    </p:spTree>
    <p:extLst>
      <p:ext uri="{BB962C8B-B14F-4D97-AF65-F5344CB8AC3E}">
        <p14:creationId xmlns:p14="http://schemas.microsoft.com/office/powerpoint/2010/main" val="819410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7</a:t>
            </a:fld>
            <a:endParaRPr lang="ro-RO"/>
          </a:p>
        </p:txBody>
      </p:sp>
    </p:spTree>
    <p:extLst>
      <p:ext uri="{BB962C8B-B14F-4D97-AF65-F5344CB8AC3E}">
        <p14:creationId xmlns:p14="http://schemas.microsoft.com/office/powerpoint/2010/main" val="1749016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8</a:t>
            </a:fld>
            <a:endParaRPr lang="ro-RO"/>
          </a:p>
        </p:txBody>
      </p:sp>
    </p:spTree>
    <p:extLst>
      <p:ext uri="{BB962C8B-B14F-4D97-AF65-F5344CB8AC3E}">
        <p14:creationId xmlns:p14="http://schemas.microsoft.com/office/powerpoint/2010/main" val="1095245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9</a:t>
            </a:fld>
            <a:endParaRPr lang="ro-RO"/>
          </a:p>
        </p:txBody>
      </p:sp>
    </p:spTree>
    <p:extLst>
      <p:ext uri="{BB962C8B-B14F-4D97-AF65-F5344CB8AC3E}">
        <p14:creationId xmlns:p14="http://schemas.microsoft.com/office/powerpoint/2010/main" val="3262714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10</a:t>
            </a:fld>
            <a:endParaRPr lang="ro-RO"/>
          </a:p>
        </p:txBody>
      </p:sp>
    </p:spTree>
    <p:extLst>
      <p:ext uri="{BB962C8B-B14F-4D97-AF65-F5344CB8AC3E}">
        <p14:creationId xmlns:p14="http://schemas.microsoft.com/office/powerpoint/2010/main" val="3292924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11</a:t>
            </a:fld>
            <a:endParaRPr lang="ro-RO"/>
          </a:p>
        </p:txBody>
      </p:sp>
    </p:spTree>
    <p:extLst>
      <p:ext uri="{BB962C8B-B14F-4D97-AF65-F5344CB8AC3E}">
        <p14:creationId xmlns:p14="http://schemas.microsoft.com/office/powerpoint/2010/main" val="1981889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12</a:t>
            </a:fld>
            <a:endParaRPr lang="ro-RO"/>
          </a:p>
        </p:txBody>
      </p:sp>
    </p:spTree>
    <p:extLst>
      <p:ext uri="{BB962C8B-B14F-4D97-AF65-F5344CB8AC3E}">
        <p14:creationId xmlns:p14="http://schemas.microsoft.com/office/powerpoint/2010/main" val="1977193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5"/>
          </p:nvPr>
        </p:nvSpPr>
        <p:spPr/>
        <p:txBody>
          <a:bodyPr/>
          <a:lstStyle/>
          <a:p>
            <a:fld id="{55F911DE-DBCB-42B4-85F9-4D10BBE3CEF7}" type="slidenum">
              <a:rPr lang="ro-RO" smtClean="0"/>
              <a:t>13</a:t>
            </a:fld>
            <a:endParaRPr lang="ro-RO"/>
          </a:p>
        </p:txBody>
      </p:sp>
    </p:spTree>
    <p:extLst>
      <p:ext uri="{BB962C8B-B14F-4D97-AF65-F5344CB8AC3E}">
        <p14:creationId xmlns:p14="http://schemas.microsoft.com/office/powerpoint/2010/main" val="2234067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C6D51-0AFF-4BA0-AE0F-78C3F87CBE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63BB106-03F3-4FF3-A96F-64AB3CBEF9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4D0390-A90F-4C6D-B1EF-CA09DE27AC95}"/>
              </a:ext>
            </a:extLst>
          </p:cNvPr>
          <p:cNvSpPr>
            <a:spLocks noGrp="1"/>
          </p:cNvSpPr>
          <p:nvPr>
            <p:ph type="dt" sz="half" idx="10"/>
          </p:nvPr>
        </p:nvSpPr>
        <p:spPr/>
        <p:txBody>
          <a:bodyPr/>
          <a:lstStyle/>
          <a:p>
            <a:fld id="{41BFEA79-E6E5-4F1C-ADE6-40959329DA98}" type="datetimeFigureOut">
              <a:rPr lang="en-US" smtClean="0"/>
              <a:t>6/6/2023</a:t>
            </a:fld>
            <a:endParaRPr lang="en-US"/>
          </a:p>
        </p:txBody>
      </p:sp>
      <p:sp>
        <p:nvSpPr>
          <p:cNvPr id="5" name="Footer Placeholder 4">
            <a:extLst>
              <a:ext uri="{FF2B5EF4-FFF2-40B4-BE49-F238E27FC236}">
                <a16:creationId xmlns:a16="http://schemas.microsoft.com/office/drawing/2014/main" id="{FE85035A-A540-4640-951F-ED7A7E86D3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365A9A-6411-4E37-A11D-124CF19F0D64}"/>
              </a:ext>
            </a:extLst>
          </p:cNvPr>
          <p:cNvSpPr>
            <a:spLocks noGrp="1"/>
          </p:cNvSpPr>
          <p:nvPr>
            <p:ph type="sldNum" sz="quarter" idx="12"/>
          </p:nvPr>
        </p:nvSpPr>
        <p:spPr/>
        <p:txBody>
          <a:bodyPr/>
          <a:lstStyle/>
          <a:p>
            <a:fld id="{13847C9B-0A17-4586-9500-212894F9D4C7}" type="slidenum">
              <a:rPr lang="en-US" smtClean="0"/>
              <a:t>‹#›</a:t>
            </a:fld>
            <a:endParaRPr lang="en-US"/>
          </a:p>
        </p:txBody>
      </p:sp>
    </p:spTree>
    <p:extLst>
      <p:ext uri="{BB962C8B-B14F-4D97-AF65-F5344CB8AC3E}">
        <p14:creationId xmlns:p14="http://schemas.microsoft.com/office/powerpoint/2010/main" val="2442657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03E93-97EA-4522-B79B-CAD6B0B58AF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A82B36-5FEA-44DA-92EB-645FD72000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C567E5-5C3E-4C79-82F0-0CEFA33C7104}"/>
              </a:ext>
            </a:extLst>
          </p:cNvPr>
          <p:cNvSpPr>
            <a:spLocks noGrp="1"/>
          </p:cNvSpPr>
          <p:nvPr>
            <p:ph type="dt" sz="half" idx="10"/>
          </p:nvPr>
        </p:nvSpPr>
        <p:spPr/>
        <p:txBody>
          <a:bodyPr/>
          <a:lstStyle/>
          <a:p>
            <a:fld id="{41BFEA79-E6E5-4F1C-ADE6-40959329DA98}" type="datetimeFigureOut">
              <a:rPr lang="en-US" smtClean="0"/>
              <a:t>6/6/2023</a:t>
            </a:fld>
            <a:endParaRPr lang="en-US"/>
          </a:p>
        </p:txBody>
      </p:sp>
      <p:sp>
        <p:nvSpPr>
          <p:cNvPr id="5" name="Footer Placeholder 4">
            <a:extLst>
              <a:ext uri="{FF2B5EF4-FFF2-40B4-BE49-F238E27FC236}">
                <a16:creationId xmlns:a16="http://schemas.microsoft.com/office/drawing/2014/main" id="{E1C321B7-FBD2-4887-B610-A106030A9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1AAE7A-D96B-412A-A6EC-8C25E2EE59EB}"/>
              </a:ext>
            </a:extLst>
          </p:cNvPr>
          <p:cNvSpPr>
            <a:spLocks noGrp="1"/>
          </p:cNvSpPr>
          <p:nvPr>
            <p:ph type="sldNum" sz="quarter" idx="12"/>
          </p:nvPr>
        </p:nvSpPr>
        <p:spPr/>
        <p:txBody>
          <a:bodyPr/>
          <a:lstStyle/>
          <a:p>
            <a:fld id="{13847C9B-0A17-4586-9500-212894F9D4C7}" type="slidenum">
              <a:rPr lang="en-US" smtClean="0"/>
              <a:t>‹#›</a:t>
            </a:fld>
            <a:endParaRPr lang="en-US"/>
          </a:p>
        </p:txBody>
      </p:sp>
    </p:spTree>
    <p:extLst>
      <p:ext uri="{BB962C8B-B14F-4D97-AF65-F5344CB8AC3E}">
        <p14:creationId xmlns:p14="http://schemas.microsoft.com/office/powerpoint/2010/main" val="2095753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3697BA-0017-46CE-996B-339E73764B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9FD52D-119D-4E15-950F-DECB0C3E51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E4D483-C122-41EF-A9FE-8BE1B027AC66}"/>
              </a:ext>
            </a:extLst>
          </p:cNvPr>
          <p:cNvSpPr>
            <a:spLocks noGrp="1"/>
          </p:cNvSpPr>
          <p:nvPr>
            <p:ph type="dt" sz="half" idx="10"/>
          </p:nvPr>
        </p:nvSpPr>
        <p:spPr/>
        <p:txBody>
          <a:bodyPr/>
          <a:lstStyle/>
          <a:p>
            <a:fld id="{41BFEA79-E6E5-4F1C-ADE6-40959329DA98}" type="datetimeFigureOut">
              <a:rPr lang="en-US" smtClean="0"/>
              <a:t>6/6/2023</a:t>
            </a:fld>
            <a:endParaRPr lang="en-US"/>
          </a:p>
        </p:txBody>
      </p:sp>
      <p:sp>
        <p:nvSpPr>
          <p:cNvPr id="5" name="Footer Placeholder 4">
            <a:extLst>
              <a:ext uri="{FF2B5EF4-FFF2-40B4-BE49-F238E27FC236}">
                <a16:creationId xmlns:a16="http://schemas.microsoft.com/office/drawing/2014/main" id="{79D1063B-CA5B-4694-9517-6329665F95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3710C0-9D57-4A9E-9CA7-84DF739E080C}"/>
              </a:ext>
            </a:extLst>
          </p:cNvPr>
          <p:cNvSpPr>
            <a:spLocks noGrp="1"/>
          </p:cNvSpPr>
          <p:nvPr>
            <p:ph type="sldNum" sz="quarter" idx="12"/>
          </p:nvPr>
        </p:nvSpPr>
        <p:spPr/>
        <p:txBody>
          <a:bodyPr/>
          <a:lstStyle/>
          <a:p>
            <a:fld id="{13847C9B-0A17-4586-9500-212894F9D4C7}" type="slidenum">
              <a:rPr lang="en-US" smtClean="0"/>
              <a:t>‹#›</a:t>
            </a:fld>
            <a:endParaRPr lang="en-US"/>
          </a:p>
        </p:txBody>
      </p:sp>
    </p:spTree>
    <p:extLst>
      <p:ext uri="{BB962C8B-B14F-4D97-AF65-F5344CB8AC3E}">
        <p14:creationId xmlns:p14="http://schemas.microsoft.com/office/powerpoint/2010/main" val="2713871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29BBA-F5D2-4E47-AEB5-4B09DFEF0A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ECA50-A132-40DB-9DCD-089AF0B793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19F2D9-D94A-4D44-8EAA-BFFDD99D0FFB}"/>
              </a:ext>
            </a:extLst>
          </p:cNvPr>
          <p:cNvSpPr>
            <a:spLocks noGrp="1"/>
          </p:cNvSpPr>
          <p:nvPr>
            <p:ph type="dt" sz="half" idx="10"/>
          </p:nvPr>
        </p:nvSpPr>
        <p:spPr/>
        <p:txBody>
          <a:bodyPr/>
          <a:lstStyle/>
          <a:p>
            <a:fld id="{41BFEA79-E6E5-4F1C-ADE6-40959329DA98}" type="datetimeFigureOut">
              <a:rPr lang="en-US" smtClean="0"/>
              <a:t>6/6/2023</a:t>
            </a:fld>
            <a:endParaRPr lang="en-US"/>
          </a:p>
        </p:txBody>
      </p:sp>
      <p:sp>
        <p:nvSpPr>
          <p:cNvPr id="5" name="Footer Placeholder 4">
            <a:extLst>
              <a:ext uri="{FF2B5EF4-FFF2-40B4-BE49-F238E27FC236}">
                <a16:creationId xmlns:a16="http://schemas.microsoft.com/office/drawing/2014/main" id="{D656EC95-D972-4BED-9151-302ED3A377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540E7A-00EA-4275-8EB0-860B4F333D15}"/>
              </a:ext>
            </a:extLst>
          </p:cNvPr>
          <p:cNvSpPr>
            <a:spLocks noGrp="1"/>
          </p:cNvSpPr>
          <p:nvPr>
            <p:ph type="sldNum" sz="quarter" idx="12"/>
          </p:nvPr>
        </p:nvSpPr>
        <p:spPr/>
        <p:txBody>
          <a:bodyPr/>
          <a:lstStyle/>
          <a:p>
            <a:fld id="{13847C9B-0A17-4586-9500-212894F9D4C7}" type="slidenum">
              <a:rPr lang="en-US" smtClean="0"/>
              <a:t>‹#›</a:t>
            </a:fld>
            <a:endParaRPr lang="en-US"/>
          </a:p>
        </p:txBody>
      </p:sp>
    </p:spTree>
    <p:extLst>
      <p:ext uri="{BB962C8B-B14F-4D97-AF65-F5344CB8AC3E}">
        <p14:creationId xmlns:p14="http://schemas.microsoft.com/office/powerpoint/2010/main" val="207388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F02AC-B869-4D3D-A62A-3D61F4C878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3BD115-EF1A-401B-BE0E-AF6E19C2AC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4CD310-3B98-4339-B766-63EC7391A516}"/>
              </a:ext>
            </a:extLst>
          </p:cNvPr>
          <p:cNvSpPr>
            <a:spLocks noGrp="1"/>
          </p:cNvSpPr>
          <p:nvPr>
            <p:ph type="dt" sz="half" idx="10"/>
          </p:nvPr>
        </p:nvSpPr>
        <p:spPr/>
        <p:txBody>
          <a:bodyPr/>
          <a:lstStyle/>
          <a:p>
            <a:fld id="{41BFEA79-E6E5-4F1C-ADE6-40959329DA98}" type="datetimeFigureOut">
              <a:rPr lang="en-US" smtClean="0"/>
              <a:t>6/6/2023</a:t>
            </a:fld>
            <a:endParaRPr lang="en-US"/>
          </a:p>
        </p:txBody>
      </p:sp>
      <p:sp>
        <p:nvSpPr>
          <p:cNvPr id="5" name="Footer Placeholder 4">
            <a:extLst>
              <a:ext uri="{FF2B5EF4-FFF2-40B4-BE49-F238E27FC236}">
                <a16:creationId xmlns:a16="http://schemas.microsoft.com/office/drawing/2014/main" id="{EDC5A307-529B-4027-B34A-9D2B0A72B6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D9A797-3F30-40A4-A1E3-4D751D451CB1}"/>
              </a:ext>
            </a:extLst>
          </p:cNvPr>
          <p:cNvSpPr>
            <a:spLocks noGrp="1"/>
          </p:cNvSpPr>
          <p:nvPr>
            <p:ph type="sldNum" sz="quarter" idx="12"/>
          </p:nvPr>
        </p:nvSpPr>
        <p:spPr/>
        <p:txBody>
          <a:bodyPr/>
          <a:lstStyle/>
          <a:p>
            <a:fld id="{13847C9B-0A17-4586-9500-212894F9D4C7}" type="slidenum">
              <a:rPr lang="en-US" smtClean="0"/>
              <a:t>‹#›</a:t>
            </a:fld>
            <a:endParaRPr lang="en-US"/>
          </a:p>
        </p:txBody>
      </p:sp>
    </p:spTree>
    <p:extLst>
      <p:ext uri="{BB962C8B-B14F-4D97-AF65-F5344CB8AC3E}">
        <p14:creationId xmlns:p14="http://schemas.microsoft.com/office/powerpoint/2010/main" val="1486046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66183-FC55-4FEF-9F5A-4113FB52C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BAA705-BF0E-4DB3-AFF3-094D03F6C9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088662-7EE4-408F-98B1-91FFD22081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DFC091-0CD9-4644-B013-F094CC4C0E86}"/>
              </a:ext>
            </a:extLst>
          </p:cNvPr>
          <p:cNvSpPr>
            <a:spLocks noGrp="1"/>
          </p:cNvSpPr>
          <p:nvPr>
            <p:ph type="dt" sz="half" idx="10"/>
          </p:nvPr>
        </p:nvSpPr>
        <p:spPr/>
        <p:txBody>
          <a:bodyPr/>
          <a:lstStyle/>
          <a:p>
            <a:fld id="{41BFEA79-E6E5-4F1C-ADE6-40959329DA98}" type="datetimeFigureOut">
              <a:rPr lang="en-US" smtClean="0"/>
              <a:t>6/6/2023</a:t>
            </a:fld>
            <a:endParaRPr lang="en-US"/>
          </a:p>
        </p:txBody>
      </p:sp>
      <p:sp>
        <p:nvSpPr>
          <p:cNvPr id="6" name="Footer Placeholder 5">
            <a:extLst>
              <a:ext uri="{FF2B5EF4-FFF2-40B4-BE49-F238E27FC236}">
                <a16:creationId xmlns:a16="http://schemas.microsoft.com/office/drawing/2014/main" id="{87A6DB43-4D68-4190-98CC-E213DBC180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F02DE2-008B-4905-BBEC-4D6A14FFEE56}"/>
              </a:ext>
            </a:extLst>
          </p:cNvPr>
          <p:cNvSpPr>
            <a:spLocks noGrp="1"/>
          </p:cNvSpPr>
          <p:nvPr>
            <p:ph type="sldNum" sz="quarter" idx="12"/>
          </p:nvPr>
        </p:nvSpPr>
        <p:spPr/>
        <p:txBody>
          <a:bodyPr/>
          <a:lstStyle/>
          <a:p>
            <a:fld id="{13847C9B-0A17-4586-9500-212894F9D4C7}" type="slidenum">
              <a:rPr lang="en-US" smtClean="0"/>
              <a:t>‹#›</a:t>
            </a:fld>
            <a:endParaRPr lang="en-US"/>
          </a:p>
        </p:txBody>
      </p:sp>
    </p:spTree>
    <p:extLst>
      <p:ext uri="{BB962C8B-B14F-4D97-AF65-F5344CB8AC3E}">
        <p14:creationId xmlns:p14="http://schemas.microsoft.com/office/powerpoint/2010/main" val="4277239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2306-AB64-468B-B083-A44F1B92B2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E2BC09-52FE-4E0A-BB30-B07C3EB274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FFD1A7-41B3-41DF-9370-78AF10C4AE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F58F78-2943-4DC8-94B4-455FCD3916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B54B75-F248-404B-8C21-008859EBF0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501052-04BE-491E-893D-280C4582DAF0}"/>
              </a:ext>
            </a:extLst>
          </p:cNvPr>
          <p:cNvSpPr>
            <a:spLocks noGrp="1"/>
          </p:cNvSpPr>
          <p:nvPr>
            <p:ph type="dt" sz="half" idx="10"/>
          </p:nvPr>
        </p:nvSpPr>
        <p:spPr/>
        <p:txBody>
          <a:bodyPr/>
          <a:lstStyle/>
          <a:p>
            <a:fld id="{41BFEA79-E6E5-4F1C-ADE6-40959329DA98}" type="datetimeFigureOut">
              <a:rPr lang="en-US" smtClean="0"/>
              <a:t>6/6/2023</a:t>
            </a:fld>
            <a:endParaRPr lang="en-US"/>
          </a:p>
        </p:txBody>
      </p:sp>
      <p:sp>
        <p:nvSpPr>
          <p:cNvPr id="8" name="Footer Placeholder 7">
            <a:extLst>
              <a:ext uri="{FF2B5EF4-FFF2-40B4-BE49-F238E27FC236}">
                <a16:creationId xmlns:a16="http://schemas.microsoft.com/office/drawing/2014/main" id="{2DE73DEA-CF29-42D4-8205-BC16CEB934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7A5264-F360-4CA4-A855-0AD3E48B7C9C}"/>
              </a:ext>
            </a:extLst>
          </p:cNvPr>
          <p:cNvSpPr>
            <a:spLocks noGrp="1"/>
          </p:cNvSpPr>
          <p:nvPr>
            <p:ph type="sldNum" sz="quarter" idx="12"/>
          </p:nvPr>
        </p:nvSpPr>
        <p:spPr/>
        <p:txBody>
          <a:bodyPr/>
          <a:lstStyle/>
          <a:p>
            <a:fld id="{13847C9B-0A17-4586-9500-212894F9D4C7}" type="slidenum">
              <a:rPr lang="en-US" smtClean="0"/>
              <a:t>‹#›</a:t>
            </a:fld>
            <a:endParaRPr lang="en-US"/>
          </a:p>
        </p:txBody>
      </p:sp>
    </p:spTree>
    <p:extLst>
      <p:ext uri="{BB962C8B-B14F-4D97-AF65-F5344CB8AC3E}">
        <p14:creationId xmlns:p14="http://schemas.microsoft.com/office/powerpoint/2010/main" val="3595639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6687B-199D-4FAB-A393-56EEF4EB28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59941-CB92-4BD1-9514-454C2DEEA08C}"/>
              </a:ext>
            </a:extLst>
          </p:cNvPr>
          <p:cNvSpPr>
            <a:spLocks noGrp="1"/>
          </p:cNvSpPr>
          <p:nvPr>
            <p:ph type="dt" sz="half" idx="10"/>
          </p:nvPr>
        </p:nvSpPr>
        <p:spPr/>
        <p:txBody>
          <a:bodyPr/>
          <a:lstStyle/>
          <a:p>
            <a:fld id="{41BFEA79-E6E5-4F1C-ADE6-40959329DA98}" type="datetimeFigureOut">
              <a:rPr lang="en-US" smtClean="0"/>
              <a:t>6/6/2023</a:t>
            </a:fld>
            <a:endParaRPr lang="en-US"/>
          </a:p>
        </p:txBody>
      </p:sp>
      <p:sp>
        <p:nvSpPr>
          <p:cNvPr id="4" name="Footer Placeholder 3">
            <a:extLst>
              <a:ext uri="{FF2B5EF4-FFF2-40B4-BE49-F238E27FC236}">
                <a16:creationId xmlns:a16="http://schemas.microsoft.com/office/drawing/2014/main" id="{7CA65457-0DCB-4A30-8FC7-30AC0893CC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445936-CC95-4E40-940F-C0CA947BD7B4}"/>
              </a:ext>
            </a:extLst>
          </p:cNvPr>
          <p:cNvSpPr>
            <a:spLocks noGrp="1"/>
          </p:cNvSpPr>
          <p:nvPr>
            <p:ph type="sldNum" sz="quarter" idx="12"/>
          </p:nvPr>
        </p:nvSpPr>
        <p:spPr/>
        <p:txBody>
          <a:bodyPr/>
          <a:lstStyle/>
          <a:p>
            <a:fld id="{13847C9B-0A17-4586-9500-212894F9D4C7}" type="slidenum">
              <a:rPr lang="en-US" smtClean="0"/>
              <a:t>‹#›</a:t>
            </a:fld>
            <a:endParaRPr lang="en-US"/>
          </a:p>
        </p:txBody>
      </p:sp>
    </p:spTree>
    <p:extLst>
      <p:ext uri="{BB962C8B-B14F-4D97-AF65-F5344CB8AC3E}">
        <p14:creationId xmlns:p14="http://schemas.microsoft.com/office/powerpoint/2010/main" val="629266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C47347-A554-41EB-AD6A-2E99C94D540B}"/>
              </a:ext>
            </a:extLst>
          </p:cNvPr>
          <p:cNvSpPr>
            <a:spLocks noGrp="1"/>
          </p:cNvSpPr>
          <p:nvPr>
            <p:ph type="dt" sz="half" idx="10"/>
          </p:nvPr>
        </p:nvSpPr>
        <p:spPr/>
        <p:txBody>
          <a:bodyPr/>
          <a:lstStyle/>
          <a:p>
            <a:fld id="{41BFEA79-E6E5-4F1C-ADE6-40959329DA98}" type="datetimeFigureOut">
              <a:rPr lang="en-US" smtClean="0"/>
              <a:t>6/6/2023</a:t>
            </a:fld>
            <a:endParaRPr lang="en-US"/>
          </a:p>
        </p:txBody>
      </p:sp>
      <p:sp>
        <p:nvSpPr>
          <p:cNvPr id="3" name="Footer Placeholder 2">
            <a:extLst>
              <a:ext uri="{FF2B5EF4-FFF2-40B4-BE49-F238E27FC236}">
                <a16:creationId xmlns:a16="http://schemas.microsoft.com/office/drawing/2014/main" id="{9345567E-4296-41B0-8C9E-59F421EB4A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90807A-E4C7-406D-B748-D8C446BB44E5}"/>
              </a:ext>
            </a:extLst>
          </p:cNvPr>
          <p:cNvSpPr>
            <a:spLocks noGrp="1"/>
          </p:cNvSpPr>
          <p:nvPr>
            <p:ph type="sldNum" sz="quarter" idx="12"/>
          </p:nvPr>
        </p:nvSpPr>
        <p:spPr/>
        <p:txBody>
          <a:bodyPr/>
          <a:lstStyle/>
          <a:p>
            <a:fld id="{13847C9B-0A17-4586-9500-212894F9D4C7}" type="slidenum">
              <a:rPr lang="en-US" smtClean="0"/>
              <a:t>‹#›</a:t>
            </a:fld>
            <a:endParaRPr lang="en-US"/>
          </a:p>
        </p:txBody>
      </p:sp>
    </p:spTree>
    <p:extLst>
      <p:ext uri="{BB962C8B-B14F-4D97-AF65-F5344CB8AC3E}">
        <p14:creationId xmlns:p14="http://schemas.microsoft.com/office/powerpoint/2010/main" val="1918594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DC67C-C4FF-4827-A340-0C0CF001D1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0FA7DC-2609-48B0-B3A5-E9775BEA22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CC4406-5419-4454-80E0-AB5054BA7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72D81F-62EF-40B4-89E1-CD10EA24EC78}"/>
              </a:ext>
            </a:extLst>
          </p:cNvPr>
          <p:cNvSpPr>
            <a:spLocks noGrp="1"/>
          </p:cNvSpPr>
          <p:nvPr>
            <p:ph type="dt" sz="half" idx="10"/>
          </p:nvPr>
        </p:nvSpPr>
        <p:spPr/>
        <p:txBody>
          <a:bodyPr/>
          <a:lstStyle/>
          <a:p>
            <a:fld id="{41BFEA79-E6E5-4F1C-ADE6-40959329DA98}" type="datetimeFigureOut">
              <a:rPr lang="en-US" smtClean="0"/>
              <a:t>6/6/2023</a:t>
            </a:fld>
            <a:endParaRPr lang="en-US"/>
          </a:p>
        </p:txBody>
      </p:sp>
      <p:sp>
        <p:nvSpPr>
          <p:cNvPr id="6" name="Footer Placeholder 5">
            <a:extLst>
              <a:ext uri="{FF2B5EF4-FFF2-40B4-BE49-F238E27FC236}">
                <a16:creationId xmlns:a16="http://schemas.microsoft.com/office/drawing/2014/main" id="{8337E287-AC94-40DF-8E1F-7A5B25ABFB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8BFE81-0DD1-47C5-A921-5B5A95662994}"/>
              </a:ext>
            </a:extLst>
          </p:cNvPr>
          <p:cNvSpPr>
            <a:spLocks noGrp="1"/>
          </p:cNvSpPr>
          <p:nvPr>
            <p:ph type="sldNum" sz="quarter" idx="12"/>
          </p:nvPr>
        </p:nvSpPr>
        <p:spPr/>
        <p:txBody>
          <a:bodyPr/>
          <a:lstStyle/>
          <a:p>
            <a:fld id="{13847C9B-0A17-4586-9500-212894F9D4C7}" type="slidenum">
              <a:rPr lang="en-US" smtClean="0"/>
              <a:t>‹#›</a:t>
            </a:fld>
            <a:endParaRPr lang="en-US"/>
          </a:p>
        </p:txBody>
      </p:sp>
    </p:spTree>
    <p:extLst>
      <p:ext uri="{BB962C8B-B14F-4D97-AF65-F5344CB8AC3E}">
        <p14:creationId xmlns:p14="http://schemas.microsoft.com/office/powerpoint/2010/main" val="3386720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FF07E-05A0-4AA2-B282-2F445BCDA6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C8A780-0C10-4F0A-A94F-D584A77336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636317-38CC-4302-91B7-D548225FCA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2D22C9-7C71-4412-82CA-E8D95958DFB5}"/>
              </a:ext>
            </a:extLst>
          </p:cNvPr>
          <p:cNvSpPr>
            <a:spLocks noGrp="1"/>
          </p:cNvSpPr>
          <p:nvPr>
            <p:ph type="dt" sz="half" idx="10"/>
          </p:nvPr>
        </p:nvSpPr>
        <p:spPr/>
        <p:txBody>
          <a:bodyPr/>
          <a:lstStyle/>
          <a:p>
            <a:fld id="{41BFEA79-E6E5-4F1C-ADE6-40959329DA98}" type="datetimeFigureOut">
              <a:rPr lang="en-US" smtClean="0"/>
              <a:t>6/6/2023</a:t>
            </a:fld>
            <a:endParaRPr lang="en-US"/>
          </a:p>
        </p:txBody>
      </p:sp>
      <p:sp>
        <p:nvSpPr>
          <p:cNvPr id="6" name="Footer Placeholder 5">
            <a:extLst>
              <a:ext uri="{FF2B5EF4-FFF2-40B4-BE49-F238E27FC236}">
                <a16:creationId xmlns:a16="http://schemas.microsoft.com/office/drawing/2014/main" id="{969D31B1-88A6-4E6A-9170-C2088E57FD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E3ECFA-07E5-41CE-A396-86823CD6A094}"/>
              </a:ext>
            </a:extLst>
          </p:cNvPr>
          <p:cNvSpPr>
            <a:spLocks noGrp="1"/>
          </p:cNvSpPr>
          <p:nvPr>
            <p:ph type="sldNum" sz="quarter" idx="12"/>
          </p:nvPr>
        </p:nvSpPr>
        <p:spPr/>
        <p:txBody>
          <a:bodyPr/>
          <a:lstStyle/>
          <a:p>
            <a:fld id="{13847C9B-0A17-4586-9500-212894F9D4C7}" type="slidenum">
              <a:rPr lang="en-US" smtClean="0"/>
              <a:t>‹#›</a:t>
            </a:fld>
            <a:endParaRPr lang="en-US"/>
          </a:p>
        </p:txBody>
      </p:sp>
    </p:spTree>
    <p:extLst>
      <p:ext uri="{BB962C8B-B14F-4D97-AF65-F5344CB8AC3E}">
        <p14:creationId xmlns:p14="http://schemas.microsoft.com/office/powerpoint/2010/main" val="3856527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D4559C-7469-4BB4-9057-D313E66DFD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689578-0A69-4015-BEFC-1747940117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E2B6C2-BEFF-459D-8C50-9C5A985118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FEA79-E6E5-4F1C-ADE6-40959329DA98}" type="datetimeFigureOut">
              <a:rPr lang="en-US" smtClean="0"/>
              <a:t>6/6/2023</a:t>
            </a:fld>
            <a:endParaRPr lang="en-US"/>
          </a:p>
        </p:txBody>
      </p:sp>
      <p:sp>
        <p:nvSpPr>
          <p:cNvPr id="5" name="Footer Placeholder 4">
            <a:extLst>
              <a:ext uri="{FF2B5EF4-FFF2-40B4-BE49-F238E27FC236}">
                <a16:creationId xmlns:a16="http://schemas.microsoft.com/office/drawing/2014/main" id="{FA9C64BE-1B2E-4488-BD34-5CB30A5585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FA9D2B2-5DA6-4564-A287-299F9499B9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47C9B-0A17-4586-9500-212894F9D4C7}" type="slidenum">
              <a:rPr lang="en-US" smtClean="0"/>
              <a:t>‹#›</a:t>
            </a:fld>
            <a:endParaRPr lang="en-US"/>
          </a:p>
        </p:txBody>
      </p:sp>
    </p:spTree>
    <p:extLst>
      <p:ext uri="{BB962C8B-B14F-4D97-AF65-F5344CB8AC3E}">
        <p14:creationId xmlns:p14="http://schemas.microsoft.com/office/powerpoint/2010/main" val="2094903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chart" Target="../charts/chart1.xml"/><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2"/>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3"/>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4"/>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5"/>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6"/>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7"/>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8"/>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9"/>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924560" y="1842841"/>
            <a:ext cx="10743227" cy="3793516"/>
          </a:xfrm>
        </p:spPr>
        <p:txBody>
          <a:bodyPr>
            <a:noAutofit/>
          </a:bodyPr>
          <a:lstStyle/>
          <a:p>
            <a:pPr algn="just">
              <a:lnSpc>
                <a:spcPct val="100000"/>
              </a:lnSpc>
              <a:spcBef>
                <a:spcPts val="0"/>
              </a:spcBef>
              <a:spcAft>
                <a:spcPts val="300"/>
              </a:spcAft>
            </a:pPr>
            <a:r>
              <a:rPr lang="ro-RO" sz="1700" i="1" kern="100" dirty="0">
                <a:latin typeface="Trebuchet MS" panose="020B0603020202020204" pitchFamily="34" charset="0"/>
                <a:ea typeface="Calibri" panose="020F0502020204030204" pitchFamily="34" charset="0"/>
                <a:cs typeface="Times New Roman" panose="02020603050405020304" pitchFamily="18" charset="0"/>
              </a:rPr>
              <a:t>Introducere:</a:t>
            </a:r>
          </a:p>
          <a:p>
            <a:pPr algn="just">
              <a:lnSpc>
                <a:spcPct val="100000"/>
              </a:lnSpc>
              <a:spcBef>
                <a:spcPts val="0"/>
              </a:spcBef>
              <a:spcAft>
                <a:spcPts val="300"/>
              </a:spcAft>
            </a:pPr>
            <a:endParaRPr lang="ro-RO" sz="1700" i="1" kern="100" dirty="0">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700"/>
              </a:spcAft>
              <a:buFont typeface="Wingdings" panose="05000000000000000000" pitchFamily="2" charset="2"/>
              <a:buChar char=""/>
            </a:pPr>
            <a:r>
              <a:rPr lang="ro-RO" sz="1700" dirty="0">
                <a:effectLst/>
                <a:latin typeface="Trebuchet MS" panose="020B0603020202020204" pitchFamily="34" charset="0"/>
                <a:ea typeface="Calibri" panose="020F0502020204030204" pitchFamily="34" charset="0"/>
                <a:cs typeface="Times New Roman" panose="02020603050405020304" pitchFamily="18" charset="0"/>
              </a:rPr>
              <a:t>După liberalizarea pieței muncii, România s-a confruntat cu o nouă problemă apărută ca efect al migrației forței de muncă în străinătate – </a:t>
            </a:r>
            <a:r>
              <a:rPr lang="ro-RO" sz="1700" b="1" dirty="0">
                <a:effectLst/>
                <a:latin typeface="Trebuchet MS" panose="020B0603020202020204" pitchFamily="34" charset="0"/>
                <a:ea typeface="Calibri" panose="020F0502020204030204" pitchFamily="34" charset="0"/>
                <a:cs typeface="Times New Roman" panose="02020603050405020304" pitchFamily="18" charset="0"/>
              </a:rPr>
              <a:t>copiii ai căror părinți au plecat la muncă în străinătate </a:t>
            </a:r>
            <a:endParaRPr lang="ro-RO"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700"/>
              </a:spcAft>
              <a:buFont typeface="Wingdings" panose="05000000000000000000" pitchFamily="2" charset="2"/>
              <a:buChar char=""/>
            </a:pPr>
            <a:r>
              <a:rPr lang="ro-RO" sz="1700" dirty="0">
                <a:effectLst/>
                <a:latin typeface="Trebuchet MS" panose="020B0603020202020204" pitchFamily="34" charset="0"/>
                <a:ea typeface="Calibri" panose="020F0502020204030204" pitchFamily="34" charset="0"/>
                <a:cs typeface="Times New Roman" panose="02020603050405020304" pitchFamily="18" charset="0"/>
              </a:rPr>
              <a:t>Deși inițial situația acestora a încercat să fie abordată prin prisma legislației generale privind protecția copilului, realitatea a demonstrat că </a:t>
            </a:r>
            <a:r>
              <a:rPr lang="ro-RO" sz="1700" b="1" dirty="0">
                <a:effectLst/>
                <a:latin typeface="Trebuchet MS" panose="020B0603020202020204" pitchFamily="34" charset="0"/>
                <a:ea typeface="Calibri" panose="020F0502020204030204" pitchFamily="34" charset="0"/>
                <a:cs typeface="Times New Roman" panose="02020603050405020304" pitchFamily="18" charset="0"/>
              </a:rPr>
              <a:t>nevoile acestor copiii erau diferite</a:t>
            </a:r>
            <a:r>
              <a:rPr lang="ro-RO" sz="1700" dirty="0">
                <a:effectLst/>
                <a:latin typeface="Trebuchet MS" panose="020B0603020202020204" pitchFamily="34" charset="0"/>
                <a:ea typeface="Calibri" panose="020F0502020204030204" pitchFamily="34" charset="0"/>
                <a:cs typeface="Times New Roman" panose="02020603050405020304" pitchFamily="18" charset="0"/>
              </a:rPr>
              <a:t> de cele ale copiilor pentru care era necesară instituirea unei măsuri de protecție specială.</a:t>
            </a:r>
            <a:endParaRPr lang="ro-RO"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700"/>
              </a:spcAft>
              <a:buFont typeface="Wingdings" panose="05000000000000000000" pitchFamily="2" charset="2"/>
              <a:buChar char=""/>
            </a:pPr>
            <a:r>
              <a:rPr lang="ro-RO" sz="1700" dirty="0">
                <a:effectLst/>
                <a:latin typeface="Trebuchet MS" panose="020B0603020202020204" pitchFamily="34" charset="0"/>
                <a:ea typeface="Calibri" panose="020F0502020204030204" pitchFamily="34" charset="0"/>
                <a:cs typeface="Times New Roman" panose="02020603050405020304" pitchFamily="18" charset="0"/>
              </a:rPr>
              <a:t>Nevoile acestor copii nu erau generate de un context material precar sau de lipsa unei persoane care să le asigure creșterea și îngrijirea, ci de </a:t>
            </a:r>
            <a:r>
              <a:rPr lang="ro-RO" sz="1700" b="1" dirty="0">
                <a:effectLst/>
                <a:latin typeface="Trebuchet MS" panose="020B0603020202020204" pitchFamily="34" charset="0"/>
                <a:ea typeface="Calibri" panose="020F0502020204030204" pitchFamily="34" charset="0"/>
                <a:cs typeface="Times New Roman" panose="02020603050405020304" pitchFamily="18" charset="0"/>
              </a:rPr>
              <a:t>dificultățile întâmpinate pe fondul lipsei de îngrijire directă a părinților plecați, care îi pot afecta din punct de vedere al bunăstării lor emoționale, educaționale și sociale, cât și prin prisma nereprezentării legale în cazul plecării ambilor părinți/părintelui unic susținător.</a:t>
            </a:r>
            <a:endParaRPr lang="ro-RO"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3350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902186" y="2566531"/>
            <a:ext cx="10829220" cy="3218117"/>
          </a:xfrm>
        </p:spPr>
        <p:txBody>
          <a:bodyPr>
            <a:noAutofit/>
          </a:bodyPr>
          <a:lstStyle/>
          <a:p>
            <a:pPr marL="342900" lvl="0" indent="-342900" algn="just">
              <a:spcAft>
                <a:spcPts val="480"/>
              </a:spcAft>
              <a:buFont typeface="Wingdings" panose="05000000000000000000" pitchFamily="2" charset="2"/>
              <a:buChar char=""/>
            </a:pP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Unitatea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şcolară</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are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obligaţia</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 transmite lista nominală </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 copiilor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aflaţi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situaţiile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menționate mai sus (nume copil, nume părinți, adresa copil) în cel mult 15 zile calendaristice de la solicitare. </a:t>
            </a:r>
            <a:endParaRPr lang="ro-RO" sz="1700" dirty="0">
              <a:effectLst/>
              <a:latin typeface="Times New Roman" panose="02020603050405020304" pitchFamily="18" charset="0"/>
              <a:ea typeface="Times New Roman" panose="02020603050405020304" pitchFamily="18" charset="0"/>
            </a:endParaRPr>
          </a:p>
          <a:p>
            <a:pPr marL="342900" lvl="0" indent="-342900" algn="just">
              <a:spcAft>
                <a:spcPts val="480"/>
              </a:spcAft>
              <a:buFont typeface="Wingdings" panose="05000000000000000000" pitchFamily="2" charset="2"/>
              <a:buChar char=""/>
            </a:pP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După primirea datelor,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SPAS are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obligaţia</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 verifica datele în teren</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respectiv a se deplasa la adresa la care sunt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îngrijiţi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copiii aflați în situațiile de mai sus.</a:t>
            </a:r>
            <a:r>
              <a:rPr lang="ro-RO" sz="1700" dirty="0">
                <a:effectLst/>
                <a:latin typeface="Times New Roman" panose="02020603050405020304" pitchFamily="18" charset="0"/>
                <a:ea typeface="Times New Roman" panose="02020603050405020304" pitchFamily="18" charset="0"/>
              </a:rPr>
              <a:t> </a:t>
            </a:r>
          </a:p>
          <a:p>
            <a:pPr marL="342900" lvl="0" indent="-342900" algn="just">
              <a:spcAft>
                <a:spcPts val="480"/>
              </a:spcAft>
              <a:buFont typeface="Wingdings" panose="05000000000000000000" pitchFamily="2" charset="2"/>
              <a:buChar char=""/>
            </a:pP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 cazul copiilor cu ambii părinți sau cu părintele unic susținător plecați/plecat în străinătate, SPAS are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obligația de a verifica dacă sunt respectate prevederile Legii nr. 272/2004 republicată, cu modificările și completările ulterioare, cu privire la obligația părinților de a notifica SPAS și inițierea procesului de delegare temporară a autorității părintești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t>
            </a:r>
            <a:endParaRPr lang="ro-RO" sz="1700" dirty="0">
              <a:effectLst/>
              <a:latin typeface="Times New Roman" panose="02020603050405020304" pitchFamily="18" charset="0"/>
              <a:ea typeface="Times New Roman" panose="02020603050405020304" pitchFamily="18" charset="0"/>
            </a:endParaRPr>
          </a:p>
          <a:p>
            <a:pPr lvl="0" algn="just">
              <a:spcAft>
                <a:spcPts val="480"/>
              </a:spcAft>
            </a:pPr>
            <a:endParaRPr lang="ro-RO" sz="1800" dirty="0">
              <a:effectLst/>
              <a:latin typeface="Times New Roman" panose="02020603050405020304" pitchFamily="18" charset="0"/>
              <a:ea typeface="Times New Roman" panose="02020603050405020304" pitchFamily="18" charset="0"/>
            </a:endParaRPr>
          </a:p>
        </p:txBody>
      </p:sp>
      <p:sp>
        <p:nvSpPr>
          <p:cNvPr id="10" name="Titlu 10">
            <a:extLst>
              <a:ext uri="{FF2B5EF4-FFF2-40B4-BE49-F238E27FC236}">
                <a16:creationId xmlns:a16="http://schemas.microsoft.com/office/drawing/2014/main" id="{170739DE-608B-E15E-609F-9892EE54147E}"/>
              </a:ext>
            </a:extLst>
          </p:cNvPr>
          <p:cNvSpPr txBox="1">
            <a:spLocks/>
          </p:cNvSpPr>
          <p:nvPr/>
        </p:nvSpPr>
        <p:spPr>
          <a:xfrm>
            <a:off x="839174" y="1693044"/>
            <a:ext cx="10743226" cy="6889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7000"/>
              </a:lnSpc>
              <a:spcAft>
                <a:spcPts val="480"/>
              </a:spcAft>
            </a:pP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II. Procedura de monitorizare a modului de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creştere</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îngrijire a copilului cu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părinţi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plecaţi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la muncă în străinătate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serviciile de care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aceştia</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pot beneficia, aprobată de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HG 691/2015 </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(Anexa 1)</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6097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902186" y="2378204"/>
            <a:ext cx="10829220" cy="3466722"/>
          </a:xfrm>
        </p:spPr>
        <p:txBody>
          <a:bodyPr>
            <a:noAutofit/>
          </a:bodyPr>
          <a:lstStyle/>
          <a:p>
            <a:pPr marL="342900" lvl="0" indent="-342900" algn="just">
              <a:lnSpc>
                <a:spcPct val="100000"/>
              </a:lnSpc>
              <a:spcBef>
                <a:spcPts val="0"/>
              </a:spcBef>
              <a:spcAft>
                <a:spcPts val="200"/>
              </a:spcAft>
              <a:buFont typeface="Wingdings" panose="05000000000000000000" pitchFamily="2" charset="2"/>
              <a:buChar char=""/>
            </a:pP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situaţia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care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constată că nu există persoana desemnată pentru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îngijirea</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copilului, potrivit legii, SPAS are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obligaţia</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 informa în scris persoana </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 îngrijirea căreia se află copilul cu privire la obligația legală de a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întreţine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copilul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 anunța în 48 de ore autoritatea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administraţiei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publice locale unde își are domiciliul că îngrijește respectivul copil.</a:t>
            </a:r>
            <a:endParaRPr lang="ro-RO" sz="17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0"/>
              </a:spcBef>
              <a:spcAft>
                <a:spcPts val="200"/>
              </a:spcAft>
              <a:buFont typeface="Wingdings" panose="05000000000000000000" pitchFamily="2" charset="2"/>
              <a:buChar char=""/>
            </a:pP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Persoana care se ocupă de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creşterea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îngrijirea unui copil cu părinte/</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plecat/</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plecaţi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la muncă în străinătate are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obligaţia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 pune la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dispoziţia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SPAS toate datele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informaţiile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pe care le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deţine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cu privire la adresa la care pot fi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contactaţi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străinătate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 face dovada că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menţine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legătura cu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aceştia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t>
            </a:r>
            <a:endParaRPr lang="ro-RO" sz="1700" dirty="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0"/>
              </a:spcBef>
              <a:spcAft>
                <a:spcPts val="200"/>
              </a:spcAft>
              <a:buFont typeface="Wingdings" panose="05000000000000000000" pitchFamily="2" charset="2"/>
              <a:buChar char=""/>
            </a:pP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Cu ocazia vizitei la domiciliu unde se află un copil cu ambii părinți/un părinte plecat la muncă în străinătate, reprezentantul SPAS completează </a:t>
            </a:r>
            <a:r>
              <a:rPr lang="ro-RO" sz="1700" b="1" i="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Fișa de identificare a riscurilor </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(instrument de lucru prevăzut de HG 691/2015, anexa 2). Conform legii, copilul poate fi în situație de risc în familia care se ocupă de creșterea și îngrijirea lui, dacă părintele unic susținător sau ambii părinți sunt plecați la muncă în străinătate.</a:t>
            </a:r>
            <a:endParaRPr lang="ro-RO" sz="1700" dirty="0">
              <a:effectLst/>
              <a:latin typeface="Times New Roman" panose="02020603050405020304" pitchFamily="18" charset="0"/>
              <a:ea typeface="Times New Roman" panose="02020603050405020304" pitchFamily="18" charset="0"/>
            </a:endParaRPr>
          </a:p>
          <a:p>
            <a:pPr lvl="0" algn="just">
              <a:lnSpc>
                <a:spcPct val="100000"/>
              </a:lnSpc>
              <a:spcBef>
                <a:spcPts val="0"/>
              </a:spcBef>
              <a:spcAft>
                <a:spcPts val="200"/>
              </a:spcAft>
            </a:pPr>
            <a:endParaRPr lang="ro-RO" sz="1700" dirty="0">
              <a:effectLst/>
              <a:latin typeface="Times New Roman" panose="02020603050405020304" pitchFamily="18" charset="0"/>
              <a:ea typeface="Times New Roman" panose="02020603050405020304" pitchFamily="18" charset="0"/>
            </a:endParaRPr>
          </a:p>
        </p:txBody>
      </p:sp>
      <p:sp>
        <p:nvSpPr>
          <p:cNvPr id="10" name="Titlu 10">
            <a:extLst>
              <a:ext uri="{FF2B5EF4-FFF2-40B4-BE49-F238E27FC236}">
                <a16:creationId xmlns:a16="http://schemas.microsoft.com/office/drawing/2014/main" id="{170739DE-608B-E15E-609F-9892EE54147E}"/>
              </a:ext>
            </a:extLst>
          </p:cNvPr>
          <p:cNvSpPr txBox="1">
            <a:spLocks/>
          </p:cNvSpPr>
          <p:nvPr/>
        </p:nvSpPr>
        <p:spPr>
          <a:xfrm>
            <a:off x="839174" y="1693044"/>
            <a:ext cx="10743226" cy="6889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7000"/>
              </a:lnSpc>
              <a:spcAft>
                <a:spcPts val="480"/>
              </a:spcAft>
            </a:pP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II. Procedura de monitorizare a modului de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creştere</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îngrijire a copilului cu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părinţi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plecaţi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la muncă în străinătate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serviciile de care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aceştia</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pot beneficia, aprobată de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HG 691/2015 </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(Anexa 1)</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1299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902186" y="2483107"/>
            <a:ext cx="10829220" cy="3064253"/>
          </a:xfrm>
        </p:spPr>
        <p:txBody>
          <a:bodyPr>
            <a:noAutofit/>
          </a:bodyPr>
          <a:lstStyle/>
          <a:p>
            <a:pPr marL="342900" lvl="0" indent="-342900" algn="just">
              <a:spcAft>
                <a:spcPts val="480"/>
              </a:spcAft>
              <a:buFont typeface="Wingdings" panose="05000000000000000000" pitchFamily="2" charset="2"/>
              <a:buChar char=""/>
            </a:pP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SPAS realizează vizite la domiciliul persoanei desemnate de instanță</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după primirea hotărârii de delegare a autorității părintești, astfel: o dată la 2 luni în primele 6 luni (în vederea informării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consilierii acestora cu privire la răspunderea pentru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creşterea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îngrijirea copilului), ulterior – semestrial.</a:t>
            </a:r>
            <a:endParaRPr lang="ro-RO" sz="17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După efectuarea fiecărei vizite, reprezentantul SPAS întocmește un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Raport  privitor la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evoluţia</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copilului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 modului în care acesta este îngrijit</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care să cuprindă în mod obligatoriu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informaţii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cu privire la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performanţele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şcolare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starea fizică a copilului, grupul de prieteni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anturajul copilului/copiilor. </a:t>
            </a:r>
          </a:p>
          <a:p>
            <a:pPr marL="269875" algn="just"/>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Concluziile evaluării sunt comunicate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persoanelor desemnate de către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instanţă</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să se ocupe de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creşterea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îngrijirea copilului, care sunt sprijinite în luarea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unr</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măsuri în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funcţie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cauzele identificate.</a:t>
            </a:r>
            <a:endParaRPr lang="ro-RO" sz="1700" dirty="0">
              <a:effectLst/>
              <a:latin typeface="Times New Roman" panose="02020603050405020304" pitchFamily="18" charset="0"/>
              <a:ea typeface="Times New Roman" panose="02020603050405020304" pitchFamily="18" charset="0"/>
            </a:endParaRPr>
          </a:p>
        </p:txBody>
      </p:sp>
      <p:sp>
        <p:nvSpPr>
          <p:cNvPr id="10" name="Titlu 10">
            <a:extLst>
              <a:ext uri="{FF2B5EF4-FFF2-40B4-BE49-F238E27FC236}">
                <a16:creationId xmlns:a16="http://schemas.microsoft.com/office/drawing/2014/main" id="{170739DE-608B-E15E-609F-9892EE54147E}"/>
              </a:ext>
            </a:extLst>
          </p:cNvPr>
          <p:cNvSpPr txBox="1">
            <a:spLocks/>
          </p:cNvSpPr>
          <p:nvPr/>
        </p:nvSpPr>
        <p:spPr>
          <a:xfrm>
            <a:off x="839174" y="1693044"/>
            <a:ext cx="10743226" cy="6889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7000"/>
              </a:lnSpc>
              <a:spcAft>
                <a:spcPts val="480"/>
              </a:spcAft>
            </a:pP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II. Procedura de monitorizare a modului de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creştere</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îngrijire a copilului cu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părinţi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plecaţi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la muncă în străinătate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serviciile de care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aceştia</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pot beneficia, aprobată de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HG 691/2015 </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(Anexa 1)</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8492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902186" y="2483107"/>
            <a:ext cx="10829220" cy="3064253"/>
          </a:xfrm>
        </p:spPr>
        <p:txBody>
          <a:bodyPr>
            <a:noAutofit/>
          </a:bodyPr>
          <a:lstStyle/>
          <a:p>
            <a:pPr marL="342900" lvl="0" indent="-342900" algn="just">
              <a:buFont typeface="Wingdings" panose="05000000000000000000" pitchFamily="2" charset="2"/>
              <a:buChar char=""/>
            </a:pP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 următoarele situații identificate în timpul vizitelor la domiciliul persoanei care se ocupă de îngrijirea copilului cu ambii părinți/părintele unic susținător plecați/plecat la muncă în străinătate, reprezentantul SPAS are obligația să întocmească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Planul de servicii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(documentul prin care se realizează planificarea acordării serviciilor, a beneficiilor, pe o perioadă de cel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puţin</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12 luni, în vederea prevenirii separării copilului de familie:</a:t>
            </a:r>
            <a:endParaRPr lang="ro-RO" sz="1700" dirty="0">
              <a:effectLst/>
              <a:latin typeface="Times New Roman" panose="02020603050405020304" pitchFamily="18" charset="0"/>
              <a:ea typeface="Times New Roman" panose="02020603050405020304" pitchFamily="18" charset="0"/>
            </a:endParaRPr>
          </a:p>
          <a:p>
            <a:pPr marL="270510" algn="just"/>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1. Dacă se constată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scăderea randamentului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şcolar</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al copilului. În acest caz,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învăţătorul</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/dirigintele copilului are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obligaţia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 solicita sprijinul consilierului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şcolar</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la nivelul unității școlare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anunţa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scris reprezentantul SPAS.</a:t>
            </a:r>
            <a:endParaRPr lang="ro-RO" sz="1700" dirty="0">
              <a:effectLst/>
              <a:latin typeface="Times New Roman" panose="02020603050405020304" pitchFamily="18" charset="0"/>
              <a:ea typeface="Times New Roman" panose="02020603050405020304" pitchFamily="18" charset="0"/>
            </a:endParaRPr>
          </a:p>
          <a:p>
            <a:pPr marL="270510" algn="just"/>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2. Dacă se constată că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există suspiciuni de afectare a stării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emoţionale</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 copilului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Reprezentantul SPAS solicită sprijinul unui psiholog (la nivel local sau la DGASPC) în vederea includerii acestuia în cadrul unui program de consiliere psihologică. </a:t>
            </a:r>
            <a:endParaRPr lang="ro-RO" sz="1700" dirty="0">
              <a:effectLst/>
              <a:latin typeface="Times New Roman" panose="02020603050405020304" pitchFamily="18" charset="0"/>
              <a:ea typeface="Times New Roman" panose="02020603050405020304" pitchFamily="18" charset="0"/>
            </a:endParaRPr>
          </a:p>
          <a:p>
            <a:pPr lvl="0" algn="just">
              <a:spcAft>
                <a:spcPts val="480"/>
              </a:spcAft>
            </a:pPr>
            <a:endParaRPr lang="ro-RO" sz="1700" dirty="0">
              <a:effectLst/>
              <a:latin typeface="Times New Roman" panose="02020603050405020304" pitchFamily="18" charset="0"/>
              <a:ea typeface="Times New Roman" panose="02020603050405020304" pitchFamily="18" charset="0"/>
            </a:endParaRPr>
          </a:p>
        </p:txBody>
      </p:sp>
      <p:sp>
        <p:nvSpPr>
          <p:cNvPr id="10" name="Titlu 10">
            <a:extLst>
              <a:ext uri="{FF2B5EF4-FFF2-40B4-BE49-F238E27FC236}">
                <a16:creationId xmlns:a16="http://schemas.microsoft.com/office/drawing/2014/main" id="{170739DE-608B-E15E-609F-9892EE54147E}"/>
              </a:ext>
            </a:extLst>
          </p:cNvPr>
          <p:cNvSpPr txBox="1">
            <a:spLocks/>
          </p:cNvSpPr>
          <p:nvPr/>
        </p:nvSpPr>
        <p:spPr>
          <a:xfrm>
            <a:off x="839174" y="1693044"/>
            <a:ext cx="10743226" cy="6889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7000"/>
              </a:lnSpc>
              <a:spcAft>
                <a:spcPts val="480"/>
              </a:spcAft>
            </a:pP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II. Procedura de monitorizare a modului de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creştere</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îngrijire a copilului cu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părinţi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plecaţi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la muncă în străinătate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serviciile de care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aceştia</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pot beneficia, aprobată de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HG 691/2015 </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(Anexa 1)</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881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902186" y="2381952"/>
            <a:ext cx="10829220" cy="3459225"/>
          </a:xfrm>
        </p:spPr>
        <p:txBody>
          <a:bodyPr>
            <a:noAutofit/>
          </a:bodyPr>
          <a:lstStyle/>
          <a:p>
            <a:pPr marL="270510" algn="just"/>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3. Dacă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 termen de 3 luni de la înscrierea la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şcoală</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 copilului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situaţia</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şcolară</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integrarea acestuia în mediul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şcolar</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nu se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îmbunătăţesc</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Învăţătorul</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/dirigintele, cu aprobarea directorului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unităţii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învăţământ</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are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obligaţia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 solicita sprijinul consilierilor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şcolari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din cadrul CJRAE sau, după caz, CMBRAE.</a:t>
            </a:r>
            <a:endParaRPr lang="ro-RO" sz="1700" dirty="0">
              <a:effectLst/>
              <a:latin typeface="Times New Roman" panose="02020603050405020304" pitchFamily="18" charset="0"/>
              <a:ea typeface="Times New Roman" panose="02020603050405020304" pitchFamily="18" charset="0"/>
            </a:endParaRPr>
          </a:p>
          <a:p>
            <a:pPr marL="270510" algn="just"/>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4. Dacă se constată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degradarea stării de sănătate a copilului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Reprezentantul SPAS are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obligaţia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 informa în scris medicul de familie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 solicita sprijinul acestuia în ceea ce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priveşte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verificarea stării de sănătate a acestuia.</a:t>
            </a:r>
            <a:endParaRPr lang="ro-RO" sz="1700" dirty="0">
              <a:effectLst/>
              <a:latin typeface="Times New Roman" panose="02020603050405020304" pitchFamily="18" charset="0"/>
              <a:ea typeface="Times New Roman" panose="02020603050405020304" pitchFamily="18" charset="0"/>
            </a:endParaRPr>
          </a:p>
          <a:p>
            <a:pPr marL="270510" algn="just"/>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5. Dacă se constată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afilierea copilului la un grup de prieteni cu comportament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infracţional</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Reprezentantul SPAS are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obligaţia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 solicita în scris sprijinul DGASPC, în vederea oferirii de servicii de specialitate, concomitent cu informarea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unităţii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şcolare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la care acesta este înscris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Poliţiei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t>
            </a:r>
            <a:endParaRPr lang="ro-RO" sz="1700" dirty="0">
              <a:effectLst/>
              <a:latin typeface="Times New Roman" panose="02020603050405020304" pitchFamily="18" charset="0"/>
              <a:ea typeface="Times New Roman" panose="02020603050405020304" pitchFamily="18" charset="0"/>
            </a:endParaRPr>
          </a:p>
          <a:p>
            <a:pPr marL="270510" algn="just"/>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6. Dacă reprezentantul SPAS are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suspiciuni asupra unui posibil caz de abuz, neglijare</a:t>
            </a:r>
            <a:r>
              <a:rPr lang="ro-RO" sz="1700" b="1" dirty="0">
                <a:solidFill>
                  <a:srgbClr val="444444"/>
                </a:solidFill>
                <a:latin typeface="Trebuchet MS" panose="020B0603020202020204" pitchFamily="34" charset="0"/>
                <a:ea typeface="Times New Roman" panose="02020603050405020304" pitchFamily="18" charset="0"/>
                <a:cs typeface="Calibri" panose="020F0502020204030204" pitchFamily="34" charset="0"/>
              </a:rPr>
              <a:t>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sau altă formă de violență asupra copilului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acesta are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obligaţia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 sesiza de îndată DGASPC în vederea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iniţierii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procedurilor prevăzute de lege în astfel de cazuri.</a:t>
            </a:r>
            <a:endParaRPr lang="ro-RO" sz="1700" dirty="0">
              <a:effectLst/>
              <a:latin typeface="Times New Roman" panose="02020603050405020304" pitchFamily="18" charset="0"/>
              <a:ea typeface="Times New Roman" panose="02020603050405020304" pitchFamily="18" charset="0"/>
            </a:endParaRPr>
          </a:p>
          <a:p>
            <a:pPr lvl="0" algn="just">
              <a:spcAft>
                <a:spcPts val="480"/>
              </a:spcAft>
            </a:pPr>
            <a:endParaRPr lang="ro-RO" sz="1700" dirty="0">
              <a:effectLst/>
              <a:latin typeface="Times New Roman" panose="02020603050405020304" pitchFamily="18" charset="0"/>
              <a:ea typeface="Times New Roman" panose="02020603050405020304" pitchFamily="18" charset="0"/>
            </a:endParaRPr>
          </a:p>
        </p:txBody>
      </p:sp>
      <p:sp>
        <p:nvSpPr>
          <p:cNvPr id="10" name="Titlu 10">
            <a:extLst>
              <a:ext uri="{FF2B5EF4-FFF2-40B4-BE49-F238E27FC236}">
                <a16:creationId xmlns:a16="http://schemas.microsoft.com/office/drawing/2014/main" id="{170739DE-608B-E15E-609F-9892EE54147E}"/>
              </a:ext>
            </a:extLst>
          </p:cNvPr>
          <p:cNvSpPr txBox="1">
            <a:spLocks/>
          </p:cNvSpPr>
          <p:nvPr/>
        </p:nvSpPr>
        <p:spPr>
          <a:xfrm>
            <a:off x="839174" y="1693044"/>
            <a:ext cx="10743226" cy="6889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7000"/>
              </a:lnSpc>
              <a:spcAft>
                <a:spcPts val="480"/>
              </a:spcAft>
            </a:pP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II. Procedura de monitorizare a modului de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creştere</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îngrijire a copilului cu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părinţi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plecaţi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la muncă în străinătate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serviciile de care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aceştia</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pot beneficia, aprobată de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HG 691/2015 </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(Anexa 1)</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4001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902186" y="2509814"/>
            <a:ext cx="10829220" cy="3271023"/>
          </a:xfrm>
        </p:spPr>
        <p:txBody>
          <a:bodyPr>
            <a:noAutofit/>
          </a:bodyPr>
          <a:lstStyle/>
          <a:p>
            <a:pPr marL="342900" lvl="0" indent="-342900" algn="just">
              <a:buFont typeface="Wingdings" panose="05000000000000000000" pitchFamily="2" charset="2"/>
              <a:buChar char=""/>
            </a:pP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ATRIBUȚII ale SPAS în vederea sprijinirii familiilor pentru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creşterea</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îngrijirea copilului cu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plecaţi</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la muncă în străinătate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t>
            </a:r>
            <a:endParaRPr lang="ro-RO" sz="1700" dirty="0">
              <a:effectLst/>
              <a:latin typeface="Times New Roman" panose="02020603050405020304" pitchFamily="18" charset="0"/>
              <a:ea typeface="Times New Roman" panose="02020603050405020304" pitchFamily="18" charset="0"/>
            </a:endParaRPr>
          </a:p>
          <a:p>
            <a:pPr algn="just"/>
            <a:r>
              <a:rPr lang="ro-RO" sz="1700" b="1" dirty="0">
                <a:solidFill>
                  <a:srgbClr val="222222"/>
                </a:solidFill>
                <a:effectLst/>
                <a:latin typeface="Trebuchet MS" panose="020B0603020202020204" pitchFamily="34" charset="0"/>
                <a:ea typeface="Times New Roman" panose="02020603050405020304" pitchFamily="18" charset="0"/>
                <a:cs typeface="Calibri" panose="020F0502020204030204" pitchFamily="34" charset="0"/>
              </a:rPr>
              <a:t>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urmăreşte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menţinerea</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relaţiilor</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personale </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ale copiilor cu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care sunt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plecaţi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la muncă în străinătate;</a:t>
            </a:r>
            <a:r>
              <a:rPr lang="ro-RO" sz="1700" dirty="0">
                <a:effectLst/>
                <a:latin typeface="Times New Roman" panose="02020603050405020304" pitchFamily="18" charset="0"/>
                <a:ea typeface="Times New Roman" panose="02020603050405020304" pitchFamily="18" charset="0"/>
              </a:rPr>
              <a:t> </a:t>
            </a:r>
          </a:p>
          <a:p>
            <a:pPr algn="just"/>
            <a:r>
              <a:rPr lang="ro-RO" sz="1700" b="1" dirty="0">
                <a:solidFill>
                  <a:srgbClr val="222222"/>
                </a:solidFill>
                <a:effectLst/>
                <a:latin typeface="Trebuchet MS" panose="020B0603020202020204" pitchFamily="34" charset="0"/>
                <a:ea typeface="Times New Roman" panose="02020603050405020304" pitchFamily="18" charset="0"/>
                <a:cs typeface="Calibri" panose="020F0502020204030204" pitchFamily="34" charset="0"/>
              </a:rPr>
              <a:t>b)</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organizează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programe de </a:t>
            </a:r>
            <a:r>
              <a:rPr lang="ro-RO" sz="17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educaţie</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parentală </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destinate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părintelui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care se ocupă de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creşterea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îngrijirea copilului după plecarea celuilalt părinte la muncă în străinătate, respectiv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persoanelor desemnate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 se ocupa de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creşterea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îngrijirea copiilor cu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plecaţi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la muncă în străinătate, precum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 celor care îngrijesc copiii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care au revenit în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ţară</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după o perioadă de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şedere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străinătate alături de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mai mare de un an;</a:t>
            </a:r>
            <a:r>
              <a:rPr lang="ro-RO" sz="1700" dirty="0">
                <a:effectLst/>
                <a:latin typeface="Times New Roman" panose="02020603050405020304" pitchFamily="18" charset="0"/>
                <a:ea typeface="Times New Roman" panose="02020603050405020304" pitchFamily="18" charset="0"/>
              </a:rPr>
              <a:t> </a:t>
            </a:r>
          </a:p>
          <a:p>
            <a:pPr algn="just"/>
            <a:r>
              <a:rPr lang="ro-RO" sz="1700" b="1" dirty="0">
                <a:solidFill>
                  <a:srgbClr val="222222"/>
                </a:solidFill>
                <a:effectLst/>
                <a:latin typeface="Trebuchet MS" panose="020B0603020202020204" pitchFamily="34" charset="0"/>
                <a:ea typeface="Times New Roman" panose="02020603050405020304" pitchFamily="18" charset="0"/>
                <a:cs typeface="Calibri" panose="020F0502020204030204" pitchFamily="34" charset="0"/>
              </a:rPr>
              <a:t>c)</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organizează întâlniri trimestriale sau ori de câte ori este necesar </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cu persoanele care se ocupă de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creşterea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îngrijirea copiilor, precum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cu părintele care se ocupă de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creşterea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îngrijirea copilului după plecarea celui de al doilea părinte la muncă în străinătate;</a:t>
            </a:r>
            <a:endParaRPr lang="ro-RO" sz="1700" dirty="0">
              <a:effectLst/>
              <a:latin typeface="Times New Roman" panose="02020603050405020304" pitchFamily="18" charset="0"/>
              <a:ea typeface="Times New Roman" panose="02020603050405020304" pitchFamily="18" charset="0"/>
            </a:endParaRPr>
          </a:p>
          <a:p>
            <a:pPr algn="l"/>
            <a:endParaRPr lang="ro-RO" sz="1700" dirty="0">
              <a:effectLst/>
              <a:latin typeface="Times New Roman" panose="02020603050405020304" pitchFamily="18" charset="0"/>
              <a:ea typeface="Times New Roman" panose="02020603050405020304" pitchFamily="18" charset="0"/>
            </a:endParaRPr>
          </a:p>
        </p:txBody>
      </p:sp>
      <p:sp>
        <p:nvSpPr>
          <p:cNvPr id="10" name="Titlu 10">
            <a:extLst>
              <a:ext uri="{FF2B5EF4-FFF2-40B4-BE49-F238E27FC236}">
                <a16:creationId xmlns:a16="http://schemas.microsoft.com/office/drawing/2014/main" id="{170739DE-608B-E15E-609F-9892EE54147E}"/>
              </a:ext>
            </a:extLst>
          </p:cNvPr>
          <p:cNvSpPr txBox="1">
            <a:spLocks/>
          </p:cNvSpPr>
          <p:nvPr/>
        </p:nvSpPr>
        <p:spPr>
          <a:xfrm>
            <a:off x="839174" y="1693044"/>
            <a:ext cx="10743226" cy="6889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7000"/>
              </a:lnSpc>
              <a:spcAft>
                <a:spcPts val="480"/>
              </a:spcAft>
            </a:pP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II. Procedura de monitorizare a modului de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creştere</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îngrijire a copilului cu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părinţi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plecaţi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la muncă în străinătate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serviciile de care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aceştia</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pot beneficia, aprobată de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HG 691/2015 </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(Anexa 1)</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6232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902186" y="2509814"/>
            <a:ext cx="10829220" cy="3271023"/>
          </a:xfrm>
        </p:spPr>
        <p:txBody>
          <a:bodyPr>
            <a:noAutofit/>
          </a:bodyPr>
          <a:lstStyle/>
          <a:p>
            <a:pPr marL="342900" lvl="0" indent="-342900" algn="just">
              <a:buFont typeface="Wingdings" panose="05000000000000000000" pitchFamily="2" charset="2"/>
              <a:buChar char=""/>
            </a:pP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ATRIBUȚII ale SPAS în vederea sprijinirii familiilor pentru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creşterea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îngrijirea copilului cu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plecaţi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la muncă în străinătate:</a:t>
            </a:r>
            <a:endParaRPr lang="ro-RO" sz="1700" dirty="0">
              <a:effectLst/>
              <a:latin typeface="Times New Roman" panose="02020603050405020304" pitchFamily="18" charset="0"/>
              <a:ea typeface="Times New Roman" panose="02020603050405020304" pitchFamily="18" charset="0"/>
            </a:endParaRPr>
          </a:p>
          <a:p>
            <a:pPr algn="just">
              <a:spcAft>
                <a:spcPts val="480"/>
              </a:spcAft>
            </a:pPr>
            <a:r>
              <a:rPr lang="ro-RO" sz="1800" b="1" dirty="0">
                <a:solidFill>
                  <a:srgbClr val="222222"/>
                </a:solidFill>
                <a:effectLst/>
                <a:latin typeface="Trebuchet MS" panose="020B0603020202020204" pitchFamily="34" charset="0"/>
                <a:ea typeface="Times New Roman" panose="02020603050405020304" pitchFamily="18" charset="0"/>
                <a:cs typeface="Calibri" panose="020F0502020204030204" pitchFamily="34" charset="0"/>
              </a:rPr>
              <a:t>d)</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8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facilitează </a:t>
            </a:r>
            <a:r>
              <a:rPr lang="ro-RO" sz="18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8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sprijină </a:t>
            </a:r>
            <a:r>
              <a:rPr lang="ro-RO" sz="18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menţinerea</a:t>
            </a:r>
            <a:r>
              <a:rPr lang="ro-RO" sz="18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unui contact permanent </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între </a:t>
            </a:r>
            <a:r>
              <a:rPr lang="ro-RO" sz="18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reprezentanţii</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8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unităţii</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a:t>
            </a:r>
            <a:r>
              <a:rPr lang="ro-RO" sz="18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învăţământ</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pe care o frecventează copilul </a:t>
            </a:r>
            <a:r>
              <a:rPr lang="ro-RO" sz="18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persoana în grija căruia acesta a fost lăsat de </a:t>
            </a:r>
            <a:r>
              <a:rPr lang="ro-RO" sz="18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t>
            </a:r>
            <a:endParaRPr lang="ro-RO" sz="1800" dirty="0">
              <a:effectLst/>
              <a:latin typeface="Times New Roman" panose="02020603050405020304" pitchFamily="18" charset="0"/>
              <a:ea typeface="Times New Roman" panose="02020603050405020304" pitchFamily="18" charset="0"/>
            </a:endParaRPr>
          </a:p>
          <a:p>
            <a:pPr algn="just"/>
            <a:r>
              <a:rPr lang="ro-RO" sz="1800" b="1" dirty="0">
                <a:solidFill>
                  <a:srgbClr val="222222"/>
                </a:solidFill>
                <a:effectLst/>
                <a:latin typeface="Trebuchet MS" panose="020B0603020202020204" pitchFamily="34" charset="0"/>
                <a:ea typeface="Times New Roman" panose="02020603050405020304" pitchFamily="18" charset="0"/>
                <a:cs typeface="Calibri" panose="020F0502020204030204" pitchFamily="34" charset="0"/>
              </a:rPr>
              <a:t>e)</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8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încurajează părintele sau, după caz, persoana</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grija căreia a fost lăsat copilul </a:t>
            </a:r>
            <a:r>
              <a:rPr lang="ro-RO" sz="18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8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cadrele didactice să stabilească acorduri de </a:t>
            </a:r>
            <a:r>
              <a:rPr lang="ro-RO" sz="1800" b="1"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învăţare</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adecvate nevoilor acestora care să cuprindă în mod explicit scopurile, </a:t>
            </a:r>
            <a:r>
              <a:rPr lang="ro-RO" sz="18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aşteptările</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8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8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responsabilităţile</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ce revin </a:t>
            </a:r>
            <a:r>
              <a:rPr lang="ro-RO" sz="18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şcolii</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8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familiei;</a:t>
            </a:r>
          </a:p>
          <a:p>
            <a:pPr algn="just"/>
            <a:r>
              <a:rPr lang="ro-RO" sz="1800" b="1" dirty="0">
                <a:solidFill>
                  <a:srgbClr val="222222"/>
                </a:solidFill>
                <a:effectLst/>
                <a:latin typeface="Trebuchet MS" panose="020B0603020202020204" pitchFamily="34" charset="0"/>
                <a:ea typeface="Times New Roman" panose="02020603050405020304" pitchFamily="18" charset="0"/>
                <a:cs typeface="Calibri" panose="020F0502020204030204" pitchFamily="34" charset="0"/>
              </a:rPr>
              <a:t>f)</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800" b="1"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sprijină părintele sau, după caz, persoana </a:t>
            </a:r>
            <a:r>
              <a:rPr lang="ro-RO" sz="18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 grija căreia a fost lăsat copilul în utilizarea unor metode de consiliere care să faciliteze comunicarea în familie, rezolvarea problemelor etc.</a:t>
            </a:r>
            <a:r>
              <a:rPr lang="ro-RO" sz="1800" dirty="0">
                <a:effectLst/>
                <a:latin typeface="Times New Roman" panose="02020603050405020304" pitchFamily="18" charset="0"/>
                <a:ea typeface="Times New Roman" panose="02020603050405020304" pitchFamily="18" charset="0"/>
              </a:rPr>
              <a:t> </a:t>
            </a:r>
            <a:endParaRPr lang="ro-RO" sz="1700" dirty="0">
              <a:effectLst/>
              <a:latin typeface="Times New Roman" panose="02020603050405020304" pitchFamily="18" charset="0"/>
              <a:ea typeface="Times New Roman" panose="02020603050405020304" pitchFamily="18" charset="0"/>
            </a:endParaRPr>
          </a:p>
        </p:txBody>
      </p:sp>
      <p:sp>
        <p:nvSpPr>
          <p:cNvPr id="10" name="Titlu 10">
            <a:extLst>
              <a:ext uri="{FF2B5EF4-FFF2-40B4-BE49-F238E27FC236}">
                <a16:creationId xmlns:a16="http://schemas.microsoft.com/office/drawing/2014/main" id="{170739DE-608B-E15E-609F-9892EE54147E}"/>
              </a:ext>
            </a:extLst>
          </p:cNvPr>
          <p:cNvSpPr txBox="1">
            <a:spLocks/>
          </p:cNvSpPr>
          <p:nvPr/>
        </p:nvSpPr>
        <p:spPr>
          <a:xfrm>
            <a:off x="839174" y="1693044"/>
            <a:ext cx="10743226" cy="6889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7000"/>
              </a:lnSpc>
              <a:spcAft>
                <a:spcPts val="480"/>
              </a:spcAft>
            </a:pP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II. Procedura de monitorizare a modului de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creştere</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îngrijire a copilului cu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părinţi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plecaţi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la muncă în străinătate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serviciile de care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aceştia</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pot beneficia, aprobată de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HG 691/2015 </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(Anexa 1)</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2764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1051193" y="1820907"/>
            <a:ext cx="10829220" cy="3543573"/>
          </a:xfrm>
        </p:spPr>
        <p:txBody>
          <a:bodyPr>
            <a:noAutofit/>
          </a:bodyPr>
          <a:lstStyle/>
          <a:p>
            <a:pPr algn="just">
              <a:lnSpc>
                <a:spcPct val="107000"/>
              </a:lnSpc>
              <a:spcBef>
                <a:spcPts val="0"/>
              </a:spcBef>
              <a:spcAft>
                <a:spcPts val="200"/>
              </a:spcAft>
            </a:pPr>
            <a:r>
              <a:rPr lang="ro-RO" sz="1800" kern="100" dirty="0">
                <a:effectLst/>
                <a:latin typeface="Trebuchet MS" panose="020B0603020202020204" pitchFamily="34" charset="0"/>
                <a:ea typeface="Calibri" panose="020F0502020204030204" pitchFamily="34" charset="0"/>
                <a:cs typeface="Times New Roman" panose="02020603050405020304" pitchFamily="18" charset="0"/>
              </a:rPr>
              <a:t>Autoritățile cu competențe în monitorizarea situației copiilor ai căror părinți sunt plecați la muncă în străinătate sunt:</a:t>
            </a:r>
            <a:endParaRPr lang="ro-RO"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0"/>
              </a:spcBef>
              <a:spcAft>
                <a:spcPts val="200"/>
              </a:spcAft>
              <a:buFont typeface="Symbol" panose="05050102010706020507" pitchFamily="18" charset="2"/>
              <a:buChar char=""/>
            </a:pPr>
            <a:r>
              <a:rPr lang="ro-RO" sz="1800" kern="100" dirty="0">
                <a:effectLst/>
                <a:latin typeface="Trebuchet MS" panose="020B0603020202020204" pitchFamily="34" charset="0"/>
                <a:ea typeface="Calibri" panose="020F0502020204030204" pitchFamily="34" charset="0"/>
                <a:cs typeface="Times New Roman" panose="02020603050405020304" pitchFamily="18" charset="0"/>
              </a:rPr>
              <a:t>SPAS - Serviciile publice de </a:t>
            </a:r>
            <a:r>
              <a:rPr lang="ro-RO" sz="1800" kern="100" dirty="0" err="1">
                <a:effectLst/>
                <a:latin typeface="Trebuchet MS" panose="020B0603020202020204" pitchFamily="34" charset="0"/>
                <a:ea typeface="Calibri" panose="020F0502020204030204" pitchFamily="34" charset="0"/>
                <a:cs typeface="Times New Roman" panose="02020603050405020304" pitchFamily="18" charset="0"/>
              </a:rPr>
              <a:t>asistenţă</a:t>
            </a:r>
            <a:r>
              <a:rPr lang="ro-RO" sz="1800" kern="100" dirty="0">
                <a:effectLst/>
                <a:latin typeface="Trebuchet MS" panose="020B0603020202020204" pitchFamily="34" charset="0"/>
                <a:ea typeface="Calibri" panose="020F0502020204030204" pitchFamily="34" charset="0"/>
                <a:cs typeface="Times New Roman" panose="02020603050405020304" pitchFamily="18" charset="0"/>
              </a:rPr>
              <a:t> socială organizate la nivelul primăriilor municipiilor, </a:t>
            </a:r>
            <a:r>
              <a:rPr lang="ro-RO" sz="1800" kern="100" dirty="0" err="1">
                <a:effectLst/>
                <a:latin typeface="Trebuchet MS" panose="020B0603020202020204" pitchFamily="34" charset="0"/>
                <a:ea typeface="Calibri" panose="020F0502020204030204" pitchFamily="34" charset="0"/>
                <a:cs typeface="Times New Roman" panose="02020603050405020304" pitchFamily="18" charset="0"/>
              </a:rPr>
              <a:t>oraşelor</a:t>
            </a:r>
            <a:r>
              <a:rPr lang="ro-RO" sz="1800" kern="100" dirty="0">
                <a:effectLst/>
                <a:latin typeface="Trebuchet MS" panose="020B0603020202020204" pitchFamily="34" charset="0"/>
                <a:ea typeface="Calibri" panose="020F0502020204030204" pitchFamily="34" charset="0"/>
                <a:cs typeface="Times New Roman" panose="02020603050405020304" pitchFamily="18" charset="0"/>
              </a:rPr>
              <a:t>, comunelor; </a:t>
            </a:r>
          </a:p>
          <a:p>
            <a:pPr marL="342900" lvl="0" indent="-342900" algn="just">
              <a:lnSpc>
                <a:spcPct val="107000"/>
              </a:lnSpc>
              <a:spcBef>
                <a:spcPts val="0"/>
              </a:spcBef>
              <a:spcAft>
                <a:spcPts val="200"/>
              </a:spcAft>
              <a:buFont typeface="Symbol" panose="05050102010706020507" pitchFamily="18" charset="2"/>
              <a:buChar char=""/>
            </a:pPr>
            <a:r>
              <a:rPr lang="ro-RO" sz="1800" kern="100" dirty="0">
                <a:effectLst/>
                <a:latin typeface="Trebuchet MS" panose="020B0603020202020204" pitchFamily="34" charset="0"/>
                <a:ea typeface="Calibri" panose="020F0502020204030204" pitchFamily="34" charset="0"/>
                <a:cs typeface="Times New Roman" panose="02020603050405020304" pitchFamily="18" charset="0"/>
              </a:rPr>
              <a:t>ISJ/ISMB - Inspectoratele școlare județene/al municipiului București prin intermediul unităților școlare și a centrelor județene/centrul municipiului București de resurse și asistență educațională CJRAE/CMBRAE;</a:t>
            </a:r>
          </a:p>
          <a:p>
            <a:pPr marL="342900" lvl="0" indent="-342900" algn="just">
              <a:lnSpc>
                <a:spcPct val="107000"/>
              </a:lnSpc>
              <a:spcBef>
                <a:spcPts val="0"/>
              </a:spcBef>
              <a:spcAft>
                <a:spcPts val="200"/>
              </a:spcAft>
              <a:buFont typeface="Symbol" panose="05050102010706020507" pitchFamily="18" charset="2"/>
              <a:buChar char=""/>
            </a:pPr>
            <a:r>
              <a:rPr lang="ro-RO" sz="1800" kern="100" dirty="0">
                <a:effectLst/>
                <a:latin typeface="Trebuchet MS" panose="020B0603020202020204" pitchFamily="34" charset="0"/>
                <a:ea typeface="Calibri" panose="020F0502020204030204" pitchFamily="34" charset="0"/>
                <a:cs typeface="Times New Roman" panose="02020603050405020304" pitchFamily="18" charset="0"/>
              </a:rPr>
              <a:t>DGASPC - Direcțiile generale de asistență socială și protecția copilului, aflate în subordinea Consiliilor </a:t>
            </a:r>
            <a:r>
              <a:rPr lang="ro-RO" sz="1800" kern="100" dirty="0" err="1">
                <a:effectLst/>
                <a:latin typeface="Trebuchet MS" panose="020B0603020202020204" pitchFamily="34" charset="0"/>
                <a:ea typeface="Calibri" panose="020F0502020204030204" pitchFamily="34" charset="0"/>
                <a:cs typeface="Times New Roman" panose="02020603050405020304" pitchFamily="18" charset="0"/>
              </a:rPr>
              <a:t>Judeţene</a:t>
            </a:r>
            <a:r>
              <a:rPr lang="ro-RO" sz="1800" kern="100" dirty="0">
                <a:effectLst/>
                <a:latin typeface="Trebuchet MS" panose="020B0603020202020204" pitchFamily="34" charset="0"/>
                <a:ea typeface="Calibri" panose="020F0502020204030204" pitchFamily="34" charset="0"/>
                <a:cs typeface="Times New Roman" panose="02020603050405020304" pitchFamily="18" charset="0"/>
              </a:rPr>
              <a:t>, respectiv a Consiliilor Locale ale Municipiului </a:t>
            </a:r>
            <a:r>
              <a:rPr lang="ro-RO" sz="1800" kern="100" dirty="0" err="1">
                <a:effectLst/>
                <a:latin typeface="Trebuchet MS" panose="020B0603020202020204" pitchFamily="34" charset="0"/>
                <a:ea typeface="Calibri" panose="020F0502020204030204" pitchFamily="34" charset="0"/>
                <a:cs typeface="Times New Roman" panose="02020603050405020304" pitchFamily="18" charset="0"/>
              </a:rPr>
              <a:t>Bucureşti</a:t>
            </a:r>
            <a:r>
              <a:rPr lang="ro-RO" sz="1800" kern="100" dirty="0">
                <a:latin typeface="Trebuchet MS" panose="020B0603020202020204" pitchFamily="34" charset="0"/>
                <a:ea typeface="Calibri" panose="020F0502020204030204" pitchFamily="34" charset="0"/>
                <a:cs typeface="Times New Roman" panose="02020603050405020304" pitchFamily="18" charset="0"/>
              </a:rPr>
              <a:t>;</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Bef>
                <a:spcPts val="0"/>
              </a:spcBef>
              <a:spcAft>
                <a:spcPts val="200"/>
              </a:spcAft>
              <a:buFont typeface="Symbol" panose="05050102010706020507" pitchFamily="18" charset="2"/>
              <a:buChar char=""/>
            </a:pPr>
            <a:r>
              <a:rPr lang="ro-RO" sz="1800" kern="100" dirty="0">
                <a:effectLst/>
                <a:latin typeface="Trebuchet MS" panose="020B0603020202020204" pitchFamily="34" charset="0"/>
                <a:ea typeface="Calibri" panose="020F0502020204030204" pitchFamily="34" charset="0"/>
                <a:cs typeface="Times New Roman" panose="02020603050405020304" pitchFamily="18" charset="0"/>
              </a:rPr>
              <a:t>ANPDCA - Autoritatea Națională pentru protecția Drepturilor Copilului și Adopție, autoritate centrală în subordinea MFTES</a:t>
            </a:r>
            <a:endParaRPr lang="ro-RO" sz="17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4604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1051193" y="1723662"/>
            <a:ext cx="10829220" cy="3803378"/>
          </a:xfrm>
        </p:spPr>
        <p:txBody>
          <a:bodyPr>
            <a:noAutofit/>
          </a:bodyPr>
          <a:lstStyle/>
          <a:p>
            <a:pPr algn="just">
              <a:lnSpc>
                <a:spcPct val="107000"/>
              </a:lnSpc>
              <a:spcAft>
                <a:spcPts val="48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Circuitul de colectare a datelor cu privire la copiii ai căror părinți sunt plecați la muncă în străinătate: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480"/>
              </a:spcAft>
              <a:buFont typeface="Wingdings" panose="05000000000000000000" pitchFamily="2" charset="2"/>
              <a:buChar char=""/>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SPAS de la nivelul municipiilor, orașelor și comunelor solicită școlilor din raza administrativ-teritorială date și informații cu privire la copiii cu părinți plecați la muncă în străinătate, le verifică în teren, le centralizează și le transmit la DGASPC, trimestrial </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480"/>
              </a:spcAft>
              <a:buFont typeface="Wingdings" panose="05000000000000000000" pitchFamily="2" charset="2"/>
              <a:buChar char=""/>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DGASPC centralizează datele la nivelul județului/sectorului municipiului București și le transmit trimestrial la ANPDCA</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480"/>
              </a:spcAft>
              <a:buFont typeface="Wingdings" panose="05000000000000000000" pitchFamily="2" charset="2"/>
              <a:buChar char=""/>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ANPDCA centralizează datele la nivel național și întocmește statistici</a:t>
            </a:r>
          </a:p>
          <a:p>
            <a:pPr algn="just">
              <a:lnSpc>
                <a:spcPct val="107000"/>
              </a:lnSpc>
              <a:spcAft>
                <a:spcPts val="48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Conform datelor centralizate la nivel național de către ANPDCA, în baza informațiilor transmise de către Direcțiile Generale de Asistență Socială și Protecția Copilului din județe/sectoare ale municipiului București, în evidența acestora se aflau, la data de 31.12.2022,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72.627 copii cu părinți plecați la muncă în străinătate</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480"/>
              </a:spcAft>
            </a:pP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8843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graphicFrame>
        <p:nvGraphicFramePr>
          <p:cNvPr id="14" name="Tabel 13">
            <a:extLst>
              <a:ext uri="{FF2B5EF4-FFF2-40B4-BE49-F238E27FC236}">
                <a16:creationId xmlns:a16="http://schemas.microsoft.com/office/drawing/2014/main" id="{3DFE57FF-5EA1-8D2C-F40D-0018341B8338}"/>
              </a:ext>
            </a:extLst>
          </p:cNvPr>
          <p:cNvGraphicFramePr>
            <a:graphicFrameLocks noGrp="1"/>
          </p:cNvGraphicFramePr>
          <p:nvPr>
            <p:extLst>
              <p:ext uri="{D42A27DB-BD31-4B8C-83A1-F6EECF244321}">
                <p14:modId xmlns:p14="http://schemas.microsoft.com/office/powerpoint/2010/main" val="3084116520"/>
              </p:ext>
            </p:extLst>
          </p:nvPr>
        </p:nvGraphicFramePr>
        <p:xfrm>
          <a:off x="936114" y="1735901"/>
          <a:ext cx="10204692" cy="3544420"/>
        </p:xfrm>
        <a:graphic>
          <a:graphicData uri="http://schemas.openxmlformats.org/drawingml/2006/table">
            <a:tbl>
              <a:tblPr firstRow="1" firstCol="1" bandRow="1">
                <a:tableStyleId>{5C22544A-7EE6-4342-B048-85BDC9FD1C3A}</a:tableStyleId>
              </a:tblPr>
              <a:tblGrid>
                <a:gridCol w="2571847">
                  <a:extLst>
                    <a:ext uri="{9D8B030D-6E8A-4147-A177-3AD203B41FA5}">
                      <a16:colId xmlns:a16="http://schemas.microsoft.com/office/drawing/2014/main" val="1193034266"/>
                    </a:ext>
                  </a:extLst>
                </a:gridCol>
                <a:gridCol w="1029373">
                  <a:extLst>
                    <a:ext uri="{9D8B030D-6E8A-4147-A177-3AD203B41FA5}">
                      <a16:colId xmlns:a16="http://schemas.microsoft.com/office/drawing/2014/main" val="2679324345"/>
                    </a:ext>
                  </a:extLst>
                </a:gridCol>
                <a:gridCol w="1159273">
                  <a:extLst>
                    <a:ext uri="{9D8B030D-6E8A-4147-A177-3AD203B41FA5}">
                      <a16:colId xmlns:a16="http://schemas.microsoft.com/office/drawing/2014/main" val="3965398625"/>
                    </a:ext>
                  </a:extLst>
                </a:gridCol>
                <a:gridCol w="839049">
                  <a:extLst>
                    <a:ext uri="{9D8B030D-6E8A-4147-A177-3AD203B41FA5}">
                      <a16:colId xmlns:a16="http://schemas.microsoft.com/office/drawing/2014/main" val="1648326463"/>
                    </a:ext>
                  </a:extLst>
                </a:gridCol>
                <a:gridCol w="1192632">
                  <a:extLst>
                    <a:ext uri="{9D8B030D-6E8A-4147-A177-3AD203B41FA5}">
                      <a16:colId xmlns:a16="http://schemas.microsoft.com/office/drawing/2014/main" val="2641285657"/>
                    </a:ext>
                  </a:extLst>
                </a:gridCol>
                <a:gridCol w="1236097">
                  <a:extLst>
                    <a:ext uri="{9D8B030D-6E8A-4147-A177-3AD203B41FA5}">
                      <a16:colId xmlns:a16="http://schemas.microsoft.com/office/drawing/2014/main" val="2677065611"/>
                    </a:ext>
                  </a:extLst>
                </a:gridCol>
                <a:gridCol w="1250633">
                  <a:extLst>
                    <a:ext uri="{9D8B030D-6E8A-4147-A177-3AD203B41FA5}">
                      <a16:colId xmlns:a16="http://schemas.microsoft.com/office/drawing/2014/main" val="1027924248"/>
                    </a:ext>
                  </a:extLst>
                </a:gridCol>
                <a:gridCol w="925788">
                  <a:extLst>
                    <a:ext uri="{9D8B030D-6E8A-4147-A177-3AD203B41FA5}">
                      <a16:colId xmlns:a16="http://schemas.microsoft.com/office/drawing/2014/main" val="4233922583"/>
                    </a:ext>
                  </a:extLst>
                </a:gridCol>
              </a:tblGrid>
              <a:tr h="398228">
                <a:tc rowSpan="2">
                  <a:txBody>
                    <a:bodyPr/>
                    <a:lstStyle/>
                    <a:p>
                      <a:pPr algn="ctr">
                        <a:lnSpc>
                          <a:spcPct val="107000"/>
                        </a:lnSpc>
                        <a:spcAft>
                          <a:spcPts val="800"/>
                        </a:spcAft>
                      </a:pPr>
                      <a:r>
                        <a:rPr lang="ro-RO" sz="1700" kern="100" dirty="0">
                          <a:effectLst/>
                          <a:latin typeface="Trebuchet MS" panose="020B0603020202020204" pitchFamily="34" charset="0"/>
                        </a:rPr>
                        <a:t> C</a:t>
                      </a:r>
                      <a:r>
                        <a:rPr lang="ro-RO" sz="1700" kern="0" dirty="0">
                          <a:effectLst/>
                          <a:latin typeface="Trebuchet MS" panose="020B0603020202020204" pitchFamily="34" charset="0"/>
                        </a:rPr>
                        <a:t>opii cu </a:t>
                      </a:r>
                      <a:r>
                        <a:rPr lang="ro-RO" sz="1700" kern="0" dirty="0" err="1">
                          <a:effectLst/>
                          <a:latin typeface="Trebuchet MS" panose="020B0603020202020204" pitchFamily="34" charset="0"/>
                        </a:rPr>
                        <a:t>parinți</a:t>
                      </a:r>
                      <a:r>
                        <a:rPr lang="ro-RO" sz="1700" kern="0" dirty="0">
                          <a:effectLst/>
                          <a:latin typeface="Trebuchet MS" panose="020B0603020202020204" pitchFamily="34" charset="0"/>
                        </a:rPr>
                        <a:t> plecați la muncă în străinătate la data de 31.12.2022 </a:t>
                      </a:r>
                      <a:endParaRPr lang="ro-RO" sz="17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rowSpan="2">
                  <a:txBody>
                    <a:bodyPr/>
                    <a:lstStyle/>
                    <a:p>
                      <a:pPr algn="ctr">
                        <a:lnSpc>
                          <a:spcPct val="107000"/>
                        </a:lnSpc>
                        <a:spcAft>
                          <a:spcPts val="800"/>
                        </a:spcAft>
                      </a:pPr>
                      <a:r>
                        <a:rPr lang="ro-RO" sz="1700" kern="0" dirty="0">
                          <a:effectLst/>
                          <a:latin typeface="Trebuchet MS" panose="020B0603020202020204" pitchFamily="34" charset="0"/>
                        </a:rPr>
                        <a:t>rămași la rude</a:t>
                      </a:r>
                      <a:endParaRPr lang="ro-RO" sz="17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rowSpan="2">
                  <a:txBody>
                    <a:bodyPr/>
                    <a:lstStyle/>
                    <a:p>
                      <a:pPr algn="ctr">
                        <a:lnSpc>
                          <a:spcPct val="107000"/>
                        </a:lnSpc>
                        <a:spcAft>
                          <a:spcPts val="800"/>
                        </a:spcAft>
                      </a:pPr>
                      <a:r>
                        <a:rPr lang="ro-RO" sz="1700" kern="0" dirty="0">
                          <a:effectLst/>
                          <a:latin typeface="Trebuchet MS" panose="020B0603020202020204" pitchFamily="34" charset="0"/>
                        </a:rPr>
                        <a:t>rămași la altă persoană/familie</a:t>
                      </a:r>
                      <a:endParaRPr lang="ro-RO" sz="17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gridSpan="4">
                  <a:txBody>
                    <a:bodyPr/>
                    <a:lstStyle/>
                    <a:p>
                      <a:pPr algn="ctr">
                        <a:lnSpc>
                          <a:spcPct val="107000"/>
                        </a:lnSpc>
                        <a:spcAft>
                          <a:spcPts val="800"/>
                        </a:spcAft>
                      </a:pPr>
                      <a:r>
                        <a:rPr lang="ro-RO" sz="1700" kern="0" dirty="0">
                          <a:effectLst/>
                          <a:latin typeface="Trebuchet MS" panose="020B0603020202020204" pitchFamily="34" charset="0"/>
                        </a:rPr>
                        <a:t>cu măsură de protecție specială stabilită:</a:t>
                      </a:r>
                      <a:endParaRPr lang="ro-RO" sz="17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ro-RO"/>
                    </a:p>
                  </a:txBody>
                  <a:tcPr/>
                </a:tc>
                <a:tc hMerge="1">
                  <a:txBody>
                    <a:bodyPr/>
                    <a:lstStyle/>
                    <a:p>
                      <a:endParaRPr lang="ro-RO"/>
                    </a:p>
                  </a:txBody>
                  <a:tcPr/>
                </a:tc>
                <a:tc hMerge="1">
                  <a:txBody>
                    <a:bodyPr/>
                    <a:lstStyle/>
                    <a:p>
                      <a:endParaRPr lang="ro-RO"/>
                    </a:p>
                  </a:txBody>
                  <a:tcPr/>
                </a:tc>
                <a:tc rowSpan="2">
                  <a:txBody>
                    <a:bodyPr/>
                    <a:lstStyle/>
                    <a:p>
                      <a:pPr algn="ctr">
                        <a:lnSpc>
                          <a:spcPct val="107000"/>
                        </a:lnSpc>
                        <a:spcAft>
                          <a:spcPts val="800"/>
                        </a:spcAft>
                      </a:pPr>
                      <a:r>
                        <a:rPr lang="ro-RO" sz="1700" kern="0" dirty="0">
                          <a:effectLst/>
                          <a:latin typeface="Trebuchet MS" panose="020B0603020202020204" pitchFamily="34" charset="0"/>
                        </a:rPr>
                        <a:t>Total general</a:t>
                      </a:r>
                      <a:endParaRPr lang="ro-RO" sz="17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722336297"/>
                  </a:ext>
                </a:extLst>
              </a:tr>
              <a:tr h="941973">
                <a:tc vMerge="1">
                  <a:txBody>
                    <a:bodyPr/>
                    <a:lstStyle/>
                    <a:p>
                      <a:endParaRPr lang="ro-RO"/>
                    </a:p>
                  </a:txBody>
                  <a:tcPr/>
                </a:tc>
                <a:tc vMerge="1">
                  <a:txBody>
                    <a:bodyPr/>
                    <a:lstStyle/>
                    <a:p>
                      <a:endParaRPr lang="ro-RO"/>
                    </a:p>
                  </a:txBody>
                  <a:tcPr/>
                </a:tc>
                <a:tc vMerge="1">
                  <a:txBody>
                    <a:bodyPr/>
                    <a:lstStyle/>
                    <a:p>
                      <a:endParaRPr lang="ro-RO"/>
                    </a:p>
                  </a:txBody>
                  <a:tcPr/>
                </a:tc>
                <a:tc>
                  <a:txBody>
                    <a:bodyPr/>
                    <a:lstStyle/>
                    <a:p>
                      <a:pPr marL="0" algn="ctr" defTabSz="914400" rtl="0" eaLnBrk="1" latinLnBrk="0" hangingPunct="1">
                        <a:lnSpc>
                          <a:spcPct val="107000"/>
                        </a:lnSpc>
                        <a:spcAft>
                          <a:spcPts val="800"/>
                        </a:spcAft>
                      </a:pPr>
                      <a:r>
                        <a:rPr lang="ro-RO" sz="1700" b="1" kern="0" dirty="0">
                          <a:solidFill>
                            <a:schemeClr val="lt1"/>
                          </a:solidFill>
                          <a:effectLst/>
                          <a:latin typeface="Trebuchet MS" panose="020B0603020202020204" pitchFamily="34" charset="0"/>
                          <a:ea typeface="+mn-ea"/>
                          <a:cs typeface="+mn-cs"/>
                        </a:rPr>
                        <a:t>la rude</a:t>
                      </a:r>
                    </a:p>
                  </a:txBody>
                  <a:tcPr marL="68580" marR="68580" marT="0" marB="0" anchor="b">
                    <a:solidFill>
                      <a:schemeClr val="accent1"/>
                    </a:solidFill>
                  </a:tcPr>
                </a:tc>
                <a:tc>
                  <a:txBody>
                    <a:bodyPr/>
                    <a:lstStyle/>
                    <a:p>
                      <a:pPr marL="0" algn="ctr" defTabSz="914400" rtl="0" eaLnBrk="1" latinLnBrk="0" hangingPunct="1">
                        <a:lnSpc>
                          <a:spcPct val="107000"/>
                        </a:lnSpc>
                        <a:spcAft>
                          <a:spcPts val="800"/>
                        </a:spcAft>
                      </a:pPr>
                      <a:r>
                        <a:rPr lang="ro-RO" sz="1700" b="1" kern="0" dirty="0">
                          <a:solidFill>
                            <a:schemeClr val="lt1"/>
                          </a:solidFill>
                          <a:effectLst/>
                          <a:latin typeface="Trebuchet MS" panose="020B0603020202020204" pitchFamily="34" charset="0"/>
                          <a:ea typeface="+mn-ea"/>
                          <a:cs typeface="+mn-cs"/>
                        </a:rPr>
                        <a:t>la alte familii/persoane</a:t>
                      </a:r>
                    </a:p>
                  </a:txBody>
                  <a:tcPr marL="68580" marR="68580" marT="0" marB="0" anchor="b">
                    <a:solidFill>
                      <a:schemeClr val="accent1"/>
                    </a:solidFill>
                  </a:tcPr>
                </a:tc>
                <a:tc>
                  <a:txBody>
                    <a:bodyPr/>
                    <a:lstStyle/>
                    <a:p>
                      <a:pPr marL="0" algn="ctr" defTabSz="914400" rtl="0" eaLnBrk="1" latinLnBrk="0" hangingPunct="1">
                        <a:lnSpc>
                          <a:spcPct val="107000"/>
                        </a:lnSpc>
                        <a:spcAft>
                          <a:spcPts val="800"/>
                        </a:spcAft>
                      </a:pPr>
                      <a:r>
                        <a:rPr lang="ro-RO" sz="1700" b="1" kern="0" dirty="0">
                          <a:solidFill>
                            <a:schemeClr val="lt1"/>
                          </a:solidFill>
                          <a:effectLst/>
                          <a:latin typeface="Trebuchet MS" panose="020B0603020202020204" pitchFamily="34" charset="0"/>
                          <a:ea typeface="+mn-ea"/>
                          <a:cs typeface="+mn-cs"/>
                        </a:rPr>
                        <a:t>la asistent maternal</a:t>
                      </a:r>
                    </a:p>
                  </a:txBody>
                  <a:tcPr marL="68580" marR="68580" marT="0" marB="0" anchor="b">
                    <a:solidFill>
                      <a:schemeClr val="accent1"/>
                    </a:solidFill>
                  </a:tcPr>
                </a:tc>
                <a:tc>
                  <a:txBody>
                    <a:bodyPr/>
                    <a:lstStyle/>
                    <a:p>
                      <a:pPr marL="0" algn="ctr" defTabSz="914400" rtl="0" eaLnBrk="1" latinLnBrk="0" hangingPunct="1">
                        <a:lnSpc>
                          <a:spcPct val="107000"/>
                        </a:lnSpc>
                        <a:spcAft>
                          <a:spcPts val="800"/>
                        </a:spcAft>
                      </a:pPr>
                      <a:r>
                        <a:rPr lang="ro-RO" sz="1700" b="1" kern="0" dirty="0">
                          <a:solidFill>
                            <a:schemeClr val="lt1"/>
                          </a:solidFill>
                          <a:effectLst/>
                          <a:latin typeface="Trebuchet MS" panose="020B0603020202020204" pitchFamily="34" charset="0"/>
                          <a:ea typeface="+mn-ea"/>
                          <a:cs typeface="+mn-cs"/>
                        </a:rPr>
                        <a:t>la un serviciu rezidențial</a:t>
                      </a:r>
                    </a:p>
                  </a:txBody>
                  <a:tcPr marL="68580" marR="68580" marT="0" marB="0" anchor="b">
                    <a:solidFill>
                      <a:schemeClr val="accent1"/>
                    </a:solidFill>
                  </a:tcPr>
                </a:tc>
                <a:tc vMerge="1">
                  <a:txBody>
                    <a:bodyPr/>
                    <a:lstStyle/>
                    <a:p>
                      <a:endParaRPr lang="ro-RO"/>
                    </a:p>
                  </a:txBody>
                  <a:tcPr/>
                </a:tc>
                <a:extLst>
                  <a:ext uri="{0D108BD9-81ED-4DB2-BD59-A6C34878D82A}">
                    <a16:rowId xmlns:a16="http://schemas.microsoft.com/office/drawing/2014/main" val="369726382"/>
                  </a:ext>
                </a:extLst>
              </a:tr>
              <a:tr h="627998">
                <a:tc>
                  <a:txBody>
                    <a:bodyPr/>
                    <a:lstStyle/>
                    <a:p>
                      <a:pPr>
                        <a:lnSpc>
                          <a:spcPct val="107000"/>
                        </a:lnSpc>
                        <a:spcAft>
                          <a:spcPts val="800"/>
                        </a:spcAft>
                      </a:pPr>
                      <a:r>
                        <a:rPr lang="ro-RO" sz="1700" kern="0">
                          <a:effectLst/>
                          <a:latin typeface="Trebuchet MS" panose="020B0603020202020204" pitchFamily="34" charset="0"/>
                        </a:rPr>
                        <a:t>cu ambii parinti plecati la muncă</a:t>
                      </a:r>
                      <a:endParaRPr lang="ro-RO" sz="17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dirty="0">
                          <a:effectLst/>
                          <a:latin typeface="Trebuchet MS" panose="020B0603020202020204" pitchFamily="34" charset="0"/>
                        </a:rPr>
                        <a:t>11.214</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dirty="0">
                          <a:effectLst/>
                          <a:latin typeface="Trebuchet MS" panose="020B0603020202020204" pitchFamily="34" charset="0"/>
                        </a:rPr>
                        <a:t>85</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dirty="0">
                          <a:effectLst/>
                          <a:latin typeface="Trebuchet MS" panose="020B0603020202020204" pitchFamily="34" charset="0"/>
                        </a:rPr>
                        <a:t>429</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dirty="0">
                          <a:effectLst/>
                          <a:latin typeface="Trebuchet MS" panose="020B0603020202020204" pitchFamily="34" charset="0"/>
                        </a:rPr>
                        <a:t>40</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dirty="0">
                          <a:effectLst/>
                          <a:latin typeface="Trebuchet MS" panose="020B0603020202020204" pitchFamily="34" charset="0"/>
                        </a:rPr>
                        <a:t>95</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dirty="0">
                          <a:effectLst/>
                          <a:latin typeface="Trebuchet MS" panose="020B0603020202020204" pitchFamily="34" charset="0"/>
                        </a:rPr>
                        <a:t>106</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11.969</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366609113"/>
                  </a:ext>
                </a:extLst>
              </a:tr>
              <a:tr h="627998">
                <a:tc>
                  <a:txBody>
                    <a:bodyPr/>
                    <a:lstStyle/>
                    <a:p>
                      <a:pPr>
                        <a:lnSpc>
                          <a:spcPct val="107000"/>
                        </a:lnSpc>
                        <a:spcAft>
                          <a:spcPts val="800"/>
                        </a:spcAft>
                      </a:pPr>
                      <a:r>
                        <a:rPr lang="ro-RO" sz="1700" kern="0">
                          <a:effectLst/>
                          <a:latin typeface="Trebuchet MS" panose="020B0603020202020204" pitchFamily="34" charset="0"/>
                        </a:rPr>
                        <a:t>cu parinte unic sustinator plecat</a:t>
                      </a:r>
                      <a:endParaRPr lang="ro-RO" sz="17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7.822</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122</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566</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dirty="0">
                          <a:effectLst/>
                          <a:latin typeface="Trebuchet MS" panose="020B0603020202020204" pitchFamily="34" charset="0"/>
                        </a:rPr>
                        <a:t>62</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dirty="0">
                          <a:effectLst/>
                          <a:latin typeface="Trebuchet MS" panose="020B0603020202020204" pitchFamily="34" charset="0"/>
                        </a:rPr>
                        <a:t>159</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dirty="0">
                          <a:effectLst/>
                          <a:latin typeface="Trebuchet MS" panose="020B0603020202020204" pitchFamily="34" charset="0"/>
                        </a:rPr>
                        <a:t>128</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8.859</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892148441"/>
                  </a:ext>
                </a:extLst>
              </a:tr>
              <a:tr h="627998">
                <a:tc>
                  <a:txBody>
                    <a:bodyPr/>
                    <a:lstStyle/>
                    <a:p>
                      <a:pPr>
                        <a:lnSpc>
                          <a:spcPct val="107000"/>
                        </a:lnSpc>
                        <a:spcAft>
                          <a:spcPts val="800"/>
                        </a:spcAft>
                      </a:pPr>
                      <a:r>
                        <a:rPr lang="ro-RO" sz="1700" kern="0">
                          <a:effectLst/>
                          <a:latin typeface="Trebuchet MS" panose="020B0603020202020204" pitchFamily="34" charset="0"/>
                        </a:rPr>
                        <a:t>cu un singur parinte plecat</a:t>
                      </a:r>
                      <a:endParaRPr lang="ro-RO" sz="17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49.795</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808</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685</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60</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223</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dirty="0">
                          <a:effectLst/>
                          <a:latin typeface="Trebuchet MS" panose="020B0603020202020204" pitchFamily="34" charset="0"/>
                        </a:rPr>
                        <a:t>228</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dirty="0">
                          <a:effectLst/>
                          <a:latin typeface="Trebuchet MS" panose="020B0603020202020204" pitchFamily="34" charset="0"/>
                        </a:rPr>
                        <a:t>51.799</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615768597"/>
                  </a:ext>
                </a:extLst>
              </a:tr>
              <a:tr h="320225">
                <a:tc>
                  <a:txBody>
                    <a:bodyPr/>
                    <a:lstStyle/>
                    <a:p>
                      <a:pPr>
                        <a:lnSpc>
                          <a:spcPct val="107000"/>
                        </a:lnSpc>
                        <a:spcAft>
                          <a:spcPts val="800"/>
                        </a:spcAft>
                      </a:pPr>
                      <a:r>
                        <a:rPr lang="ro-RO" sz="1700" kern="0" dirty="0">
                          <a:effectLst/>
                          <a:latin typeface="Trebuchet MS" panose="020B0603020202020204" pitchFamily="34" charset="0"/>
                        </a:rPr>
                        <a:t>Total </a:t>
                      </a:r>
                      <a:endParaRPr lang="ro-RO" sz="17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68.831</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1.015</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1.680</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162</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a:effectLst/>
                          <a:latin typeface="Trebuchet MS" panose="020B0603020202020204" pitchFamily="34" charset="0"/>
                        </a:rPr>
                        <a:t>477</a:t>
                      </a:r>
                      <a:endParaRPr lang="ro-RO" sz="1800" kern="1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dirty="0">
                          <a:effectLst/>
                          <a:latin typeface="Trebuchet MS" panose="020B0603020202020204" pitchFamily="34" charset="0"/>
                        </a:rPr>
                        <a:t>462</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800"/>
                        </a:spcAft>
                      </a:pPr>
                      <a:r>
                        <a:rPr lang="ro-RO" sz="1800" kern="0" dirty="0">
                          <a:effectLst/>
                          <a:latin typeface="Trebuchet MS" panose="020B0603020202020204" pitchFamily="34" charset="0"/>
                        </a:rPr>
                        <a:t>72.627</a:t>
                      </a:r>
                      <a:endParaRPr lang="ro-RO" sz="1800" kern="1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328327673"/>
                  </a:ext>
                </a:extLst>
              </a:tr>
            </a:tbl>
          </a:graphicData>
        </a:graphic>
      </p:graphicFrame>
    </p:spTree>
    <p:extLst>
      <p:ext uri="{BB962C8B-B14F-4D97-AF65-F5344CB8AC3E}">
        <p14:creationId xmlns:p14="http://schemas.microsoft.com/office/powerpoint/2010/main" val="1945847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2"/>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3"/>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4"/>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5"/>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6"/>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7"/>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8"/>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9"/>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924560" y="1743684"/>
            <a:ext cx="10743227" cy="3907521"/>
          </a:xfrm>
        </p:spPr>
        <p:txBody>
          <a:bodyPr>
            <a:noAutofit/>
          </a:bodyPr>
          <a:lstStyle/>
          <a:p>
            <a:pPr marL="342900" indent="-342900" algn="just">
              <a:lnSpc>
                <a:spcPct val="100000"/>
              </a:lnSpc>
              <a:spcBef>
                <a:spcPts val="0"/>
              </a:spcBef>
              <a:spcAft>
                <a:spcPts val="900"/>
              </a:spcAft>
              <a:buFont typeface="Wingdings" panose="05000000000000000000" pitchFamily="2" charset="2"/>
              <a:buChar char=""/>
            </a:pPr>
            <a:r>
              <a:rPr lang="ro-RO" sz="1700" dirty="0">
                <a:effectLst/>
                <a:latin typeface="Trebuchet MS" panose="020B0603020202020204" pitchFamily="34" charset="0"/>
                <a:ea typeface="Calibri" panose="020F0502020204030204" pitchFamily="34" charset="0"/>
                <a:cs typeface="Times New Roman" panose="02020603050405020304" pitchFamily="18" charset="0"/>
              </a:rPr>
              <a:t>Pentru a identifica soluții adecvate la această problematică a fost nevoie de o cunoaștere serioasă a amplorii acestui fenomen, moment în care s-a constatat ca puțina legislație în vigoare era insuficientă pentru a realiza o colectare de date statistice relevante pentru această categorie de copii.</a:t>
            </a:r>
          </a:p>
          <a:p>
            <a:pPr marL="342900" lvl="0" indent="-342900" algn="just">
              <a:lnSpc>
                <a:spcPct val="100000"/>
              </a:lnSpc>
              <a:spcBef>
                <a:spcPts val="0"/>
              </a:spcBef>
              <a:spcAft>
                <a:spcPts val="900"/>
              </a:spcAft>
              <a:buFont typeface="Wingdings" panose="05000000000000000000" pitchFamily="2" charset="2"/>
              <a:buChar char=""/>
            </a:pPr>
            <a:r>
              <a:rPr lang="ro-RO" sz="1700" dirty="0">
                <a:effectLst/>
                <a:latin typeface="Trebuchet MS" panose="020B0603020202020204" pitchFamily="34" charset="0"/>
                <a:ea typeface="Calibri" panose="020F0502020204030204" pitchFamily="34" charset="0"/>
                <a:cs typeface="Times New Roman" panose="02020603050405020304" pitchFamily="18" charset="0"/>
              </a:rPr>
              <a:t>În acest context, intervenția ANPDCA, ca autoritate centrală cu funcție de reglementare în domeniu, a avut în vedere o abordare multisectorială, care a vizat atât îmbunătățirea cadrului legal în vigoare cu privire la drepturile copilului, cât și promovarea acestui subiect pe agenda publică, în cadrul unor parteneriate cu organizațiile neguvernamentale.</a:t>
            </a:r>
            <a:endParaRPr lang="ro-RO"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900"/>
              </a:spcAft>
              <a:buFont typeface="Wingdings" panose="05000000000000000000" pitchFamily="2" charset="2"/>
              <a:buChar char=""/>
            </a:pPr>
            <a:r>
              <a:rPr lang="ro-RO" sz="1700" dirty="0">
                <a:effectLst/>
                <a:latin typeface="Trebuchet MS" panose="020B0603020202020204" pitchFamily="34" charset="0"/>
                <a:ea typeface="Calibri" panose="020F0502020204030204" pitchFamily="34" charset="0"/>
                <a:cs typeface="Times New Roman" panose="02020603050405020304" pitchFamily="18" charset="0"/>
              </a:rPr>
              <a:t>Completările succesive aduse principalei legi care reglementează protecția drepturilor copilului în România (Legea nr. 272/2004), precum și completarea/elaborarea altor acte normative în domeniu au avut ca scop central </a:t>
            </a:r>
            <a:r>
              <a:rPr lang="ro-RO" sz="1700" b="1" dirty="0">
                <a:effectLst/>
                <a:latin typeface="Trebuchet MS" panose="020B0603020202020204" pitchFamily="34" charset="0"/>
                <a:ea typeface="Calibri" panose="020F0502020204030204" pitchFamily="34" charset="0"/>
                <a:cs typeface="Times New Roman" panose="02020603050405020304" pitchFamily="18" charset="0"/>
              </a:rPr>
              <a:t>prevenirea separării copilului de familie </a:t>
            </a:r>
            <a:r>
              <a:rPr lang="ro-RO" sz="1700" b="1"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1700" b="1" dirty="0">
                <a:effectLst/>
                <a:latin typeface="Trebuchet MS" panose="020B0603020202020204" pitchFamily="34" charset="0"/>
                <a:ea typeface="Calibri" panose="020F0502020204030204" pitchFamily="34" charset="0"/>
                <a:cs typeface="Times New Roman" panose="02020603050405020304" pitchFamily="18" charset="0"/>
              </a:rPr>
              <a:t> sprijinirea copilului care se află în </a:t>
            </a:r>
            <a:r>
              <a:rPr lang="ro-RO" sz="1700" b="1" dirty="0" err="1">
                <a:effectLst/>
                <a:latin typeface="Trebuchet MS" panose="020B0603020202020204" pitchFamily="34" charset="0"/>
                <a:ea typeface="Calibri" panose="020F0502020204030204" pitchFamily="34" charset="0"/>
                <a:cs typeface="Times New Roman" panose="02020603050405020304" pitchFamily="18" charset="0"/>
              </a:rPr>
              <a:t>situaţie</a:t>
            </a:r>
            <a:r>
              <a:rPr lang="ro-RO" sz="1700" b="1" dirty="0">
                <a:effectLst/>
                <a:latin typeface="Trebuchet MS" panose="020B0603020202020204" pitchFamily="34" charset="0"/>
                <a:ea typeface="Calibri" panose="020F0502020204030204" pitchFamily="34" charset="0"/>
                <a:cs typeface="Times New Roman" panose="02020603050405020304" pitchFamily="18" charset="0"/>
              </a:rPr>
              <a:t> de risc</a:t>
            </a:r>
            <a:r>
              <a:rPr lang="ro-RO" sz="1700" dirty="0">
                <a:effectLst/>
                <a:latin typeface="Trebuchet MS" panose="020B0603020202020204" pitchFamily="34" charset="0"/>
                <a:ea typeface="Calibri" panose="020F0502020204030204" pitchFamily="34" charset="0"/>
                <a:cs typeface="Times New Roman" panose="02020603050405020304" pitchFamily="18" charset="0"/>
              </a:rPr>
              <a:t> în contextul migrației părintelui/părinților, vizând </a:t>
            </a:r>
            <a:r>
              <a:rPr lang="ro-RO" sz="1700" b="1" dirty="0">
                <a:effectLst/>
                <a:latin typeface="Trebuchet MS" panose="020B0603020202020204" pitchFamily="34" charset="0"/>
                <a:ea typeface="Calibri" panose="020F0502020204030204" pitchFamily="34" charset="0"/>
                <a:cs typeface="Times New Roman" panose="02020603050405020304" pitchFamily="18" charset="0"/>
              </a:rPr>
              <a:t>responsabilizarea părinților </a:t>
            </a:r>
            <a:r>
              <a:rPr lang="ro-RO" sz="1700" dirty="0">
                <a:effectLst/>
                <a:latin typeface="Trebuchet MS" panose="020B0603020202020204" pitchFamily="34" charset="0"/>
                <a:ea typeface="Calibri" panose="020F0502020204030204" pitchFamily="34" charset="0"/>
                <a:cs typeface="Times New Roman" panose="02020603050405020304" pitchFamily="18" charset="0"/>
              </a:rPr>
              <a:t>care intenționează să migreze, procesul de </a:t>
            </a:r>
            <a:r>
              <a:rPr lang="ro-RO" sz="1700" b="1" dirty="0">
                <a:effectLst/>
                <a:latin typeface="Trebuchet MS" panose="020B0603020202020204" pitchFamily="34" charset="0"/>
                <a:ea typeface="Calibri" panose="020F0502020204030204" pitchFamily="34" charset="0"/>
                <a:cs typeface="Times New Roman" panose="02020603050405020304" pitchFamily="18" charset="0"/>
              </a:rPr>
              <a:t>delegare temporară a autorității părintești</a:t>
            </a:r>
            <a:r>
              <a:rPr lang="ro-RO" sz="17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1700" b="1" dirty="0">
                <a:effectLst/>
                <a:latin typeface="Trebuchet MS" panose="020B0603020202020204" pitchFamily="34" charset="0"/>
                <a:ea typeface="Calibri" panose="020F0502020204030204" pitchFamily="34" charset="0"/>
                <a:cs typeface="Times New Roman" panose="02020603050405020304" pitchFamily="18" charset="0"/>
              </a:rPr>
              <a:t>monitorizarea situației copiilor cu părinți plecați</a:t>
            </a:r>
            <a:r>
              <a:rPr lang="ro-RO" sz="17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1700" b="1" dirty="0">
                <a:effectLst/>
                <a:latin typeface="Trebuchet MS" panose="020B0603020202020204" pitchFamily="34" charset="0"/>
                <a:ea typeface="Calibri" panose="020F0502020204030204" pitchFamily="34" charset="0"/>
                <a:cs typeface="Times New Roman" panose="02020603050405020304" pitchFamily="18" charset="0"/>
              </a:rPr>
              <a:t>serviciile de care copilul și părintele sau persoana care se ocupă de creșterea și îngrijirea sa pot beneficia </a:t>
            </a:r>
            <a:r>
              <a:rPr lang="ro-RO" sz="1700" dirty="0">
                <a:effectLst/>
                <a:latin typeface="Trebuchet MS" panose="020B0603020202020204" pitchFamily="34" charset="0"/>
                <a:ea typeface="Calibri" panose="020F0502020204030204" pitchFamily="34" charset="0"/>
                <a:cs typeface="Times New Roman" panose="02020603050405020304" pitchFamily="18" charset="0"/>
              </a:rPr>
              <a:t>ș.a. </a:t>
            </a:r>
            <a:endParaRPr lang="ro-RO"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1043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graphicFrame>
        <p:nvGraphicFramePr>
          <p:cNvPr id="10" name="Diagramă 9">
            <a:extLst>
              <a:ext uri="{FF2B5EF4-FFF2-40B4-BE49-F238E27FC236}">
                <a16:creationId xmlns:a16="http://schemas.microsoft.com/office/drawing/2014/main" id="{AAFABFD5-5559-E8A2-4219-4CF7AB677896}"/>
              </a:ext>
            </a:extLst>
          </p:cNvPr>
          <p:cNvGraphicFramePr/>
          <p:nvPr>
            <p:extLst>
              <p:ext uri="{D42A27DB-BD31-4B8C-83A1-F6EECF244321}">
                <p14:modId xmlns:p14="http://schemas.microsoft.com/office/powerpoint/2010/main" val="4123606178"/>
              </p:ext>
            </p:extLst>
          </p:nvPr>
        </p:nvGraphicFramePr>
        <p:xfrm>
          <a:off x="2052321" y="1766071"/>
          <a:ext cx="8493760" cy="3750809"/>
        </p:xfrm>
        <a:graphic>
          <a:graphicData uri="http://schemas.openxmlformats.org/drawingml/2006/chart">
            <c:chart xmlns:c="http://schemas.openxmlformats.org/drawingml/2006/chart" xmlns:r="http://schemas.openxmlformats.org/officeDocument/2006/relationships" r:id="rId11"/>
          </a:graphicData>
        </a:graphic>
      </p:graphicFrame>
    </p:spTree>
    <p:extLst>
      <p:ext uri="{BB962C8B-B14F-4D97-AF65-F5344CB8AC3E}">
        <p14:creationId xmlns:p14="http://schemas.microsoft.com/office/powerpoint/2010/main" val="4264757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987027"/>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796177" y="2340363"/>
            <a:ext cx="10829220" cy="3294755"/>
          </a:xfrm>
        </p:spPr>
        <p:txBody>
          <a:bodyPr>
            <a:noAutofit/>
          </a:bodyPr>
          <a:lstStyle/>
          <a:p>
            <a:pPr algn="just">
              <a:lnSpc>
                <a:spcPct val="100000"/>
              </a:lnSpc>
              <a:spcBef>
                <a:spcPts val="0"/>
              </a:spcBef>
              <a:spcAft>
                <a:spcPts val="60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este un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proiect asumat de MFTES în PNRR </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Planul Național pentru Redresare și Reziliență (reforma 1 în cadrul Componentei C13 – Reforme sociale)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60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stabilește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norme clare </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pentru intervenția autorităților în cazul copiilor și a familiilor în situații dificile, inclusiv în cazul copiilor cu părinți plecați la muncă în străinătate, identificați de SPAS ca fiind în situație de risc,</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60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1700" kern="100" dirty="0">
                <a:latin typeface="Trebuchet MS" panose="020B0603020202020204" pitchFamily="34" charset="0"/>
                <a:cs typeface="Times New Roman" panose="02020603050405020304" pitchFamily="18" charset="0"/>
              </a:rPr>
              <a:t>creează </a:t>
            </a:r>
            <a:r>
              <a:rPr lang="ro-RO" sz="1700" b="1" kern="100" dirty="0">
                <a:latin typeface="Trebuchet MS" panose="020B0603020202020204" pitchFamily="34" charset="0"/>
                <a:cs typeface="Times New Roman" panose="02020603050405020304" pitchFamily="18" charset="0"/>
              </a:rPr>
              <a:t>cadrul pentru punerea în aplicare a măsurilor </a:t>
            </a:r>
            <a:r>
              <a:rPr lang="ro-RO" sz="1700" kern="100" dirty="0">
                <a:latin typeface="Trebuchet MS" panose="020B0603020202020204" pitchFamily="34" charset="0"/>
                <a:cs typeface="Times New Roman" panose="02020603050405020304" pitchFamily="18" charset="0"/>
              </a:rPr>
              <a:t>necesare prevenirii separării copilului de familie și sprijinirea familiei în ceea ce privește creșterea și îngrijirea copilului expus riscului de separare (de ex. consiliere și sprijin pentru părinți și copii, centre de zi pentru copiii expuși riscului de separare de părinți, centre de zi pentru copiii cu dizabilități),</a:t>
            </a:r>
          </a:p>
          <a:p>
            <a:pPr algn="just">
              <a:lnSpc>
                <a:spcPct val="100000"/>
              </a:lnSpc>
              <a:spcBef>
                <a:spcPts val="0"/>
              </a:spcBef>
              <a:spcAft>
                <a:spcPts val="600"/>
              </a:spcAft>
            </a:pPr>
            <a:r>
              <a:rPr lang="ro-RO" sz="1700" kern="100" dirty="0">
                <a:latin typeface="Trebuchet MS" panose="020B0603020202020204" pitchFamily="34" charset="0"/>
                <a:cs typeface="Times New Roman" panose="02020603050405020304" pitchFamily="18" charset="0"/>
              </a:rPr>
              <a:t>- </a:t>
            </a:r>
            <a:r>
              <a:rPr lang="ro-RO" sz="1700" b="1" kern="100" dirty="0">
                <a:latin typeface="Trebuchet MS" panose="020B0603020202020204" pitchFamily="34" charset="0"/>
                <a:cs typeface="Times New Roman" panose="02020603050405020304" pitchFamily="18" charset="0"/>
              </a:rPr>
              <a:t>întărește capacitatea autorității publice locale</a:t>
            </a:r>
            <a:r>
              <a:rPr lang="ro-RO" sz="1700" kern="100" dirty="0">
                <a:latin typeface="Trebuchet MS" panose="020B0603020202020204" pitchFamily="34" charset="0"/>
                <a:cs typeface="Times New Roman" panose="02020603050405020304" pitchFamily="18" charset="0"/>
              </a:rPr>
              <a:t>, membrii structurii comunitare consultative urmând a fi plătiți pentru activitatea desfășurată,</a:t>
            </a:r>
          </a:p>
          <a:p>
            <a:pPr lvl="0" algn="just"/>
            <a:endParaRPr lang="ro-RO" sz="1700" dirty="0">
              <a:effectLst/>
              <a:latin typeface="Times New Roman" panose="02020603050405020304" pitchFamily="18" charset="0"/>
              <a:ea typeface="Times New Roman" panose="02020603050405020304" pitchFamily="18" charset="0"/>
            </a:endParaRPr>
          </a:p>
        </p:txBody>
      </p:sp>
      <p:sp>
        <p:nvSpPr>
          <p:cNvPr id="10" name="Titlu 10">
            <a:extLst>
              <a:ext uri="{FF2B5EF4-FFF2-40B4-BE49-F238E27FC236}">
                <a16:creationId xmlns:a16="http://schemas.microsoft.com/office/drawing/2014/main" id="{170739DE-608B-E15E-609F-9892EE54147E}"/>
              </a:ext>
            </a:extLst>
          </p:cNvPr>
          <p:cNvSpPr txBox="1">
            <a:spLocks/>
          </p:cNvSpPr>
          <p:nvPr/>
        </p:nvSpPr>
        <p:spPr>
          <a:xfrm>
            <a:off x="839174" y="1566588"/>
            <a:ext cx="10743226" cy="6889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7000"/>
              </a:lnSpc>
              <a:spcAft>
                <a:spcPts val="480"/>
              </a:spcAft>
            </a:pP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III. Legea nr. 156/30.05.2023 privind organizarea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activităţii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de prevenire a separării copilului de familie, </a:t>
            </a:r>
            <a:r>
              <a:rPr lang="ro-RO" sz="1700" b="1" kern="100" dirty="0">
                <a:solidFill>
                  <a:srgbClr val="333333"/>
                </a:solidFill>
                <a:latin typeface="Trebuchet MS" panose="020B0603020202020204" pitchFamily="34" charset="0"/>
                <a:ea typeface="Calibri" panose="020F0502020204030204" pitchFamily="34" charset="0"/>
                <a:cs typeface="Calibri" panose="020F0502020204030204" pitchFamily="34" charset="0"/>
              </a:rPr>
              <a:t>î</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n vigoare de la data de 03.06.2023:</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1515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987027"/>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838567" y="2240789"/>
            <a:ext cx="10829220" cy="3667455"/>
          </a:xfrm>
        </p:spPr>
        <p:txBody>
          <a:bodyPr>
            <a:noAutofit/>
          </a:bodyPr>
          <a:lstStyle/>
          <a:p>
            <a:pPr algn="just">
              <a:lnSpc>
                <a:spcPct val="100000"/>
              </a:lnSpc>
              <a:spcBef>
                <a:spcPts val="0"/>
              </a:spcBef>
              <a:spcAft>
                <a:spcPts val="60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se înființează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Observatorul Național al Copilului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care este un modul din cadrul unui sistem informatic dezvoltat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administrat de ANPDCA</a:t>
            </a:r>
            <a:r>
              <a:rPr lang="ro-RO" sz="1700" kern="100" dirty="0">
                <a:latin typeface="Trebuchet MS" panose="020B0603020202020204" pitchFamily="34" charset="0"/>
                <a:ea typeface="Calibri" panose="020F0502020204030204" pitchFamily="34" charset="0"/>
                <a:cs typeface="Times New Roman" panose="02020603050405020304" pitchFamily="18" charset="0"/>
              </a:rPr>
              <a:t> și care prezintă </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evidența, în timp real, a copiilor în situație de risc și serviciile de care aceștia beneficiază, inclusiv copiii cu părinți </a:t>
            </a:r>
            <a:r>
              <a:rPr lang="ro-RO" sz="1700" kern="100" dirty="0" err="1">
                <a:latin typeface="Trebuchet MS" panose="020B0603020202020204" pitchFamily="34" charset="0"/>
                <a:ea typeface="Calibri" panose="020F0502020204030204" pitchFamily="34" charset="0"/>
                <a:cs typeface="Times New Roman" panose="02020603050405020304" pitchFamily="18" charset="0"/>
              </a:rPr>
              <a:t>migranți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identificați în situație de risc.</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60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stabilește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obligația SPAS de a identifica </a:t>
            </a:r>
            <a:r>
              <a:rPr lang="ro-RO" sz="1700" b="1" kern="100"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 înregistra în Observatorul </a:t>
            </a:r>
            <a:r>
              <a:rPr lang="ro-RO" sz="1700" b="1" kern="100" dirty="0" err="1">
                <a:effectLst/>
                <a:latin typeface="Trebuchet MS" panose="020B0603020202020204" pitchFamily="34" charset="0"/>
                <a:ea typeface="Calibri" panose="020F0502020204030204" pitchFamily="34" charset="0"/>
                <a:cs typeface="Times New Roman" panose="02020603050405020304" pitchFamily="18" charset="0"/>
              </a:rPr>
              <a:t>naţional</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 al copilului toți copiii </a:t>
            </a:r>
            <a:r>
              <a:rPr lang="ro-RO" sz="1700" b="1" kern="100" dirty="0" err="1">
                <a:effectLst/>
                <a:latin typeface="Trebuchet MS" panose="020B0603020202020204" pitchFamily="34" charset="0"/>
                <a:ea typeface="Calibri" panose="020F0502020204030204" pitchFamily="34" charset="0"/>
                <a:cs typeface="Times New Roman" panose="02020603050405020304" pitchFamily="18" charset="0"/>
              </a:rPr>
              <a:t>aflaţi</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 în risc de separare de familie</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de la nivelul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unităţii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administrativ-teritoriale,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600"/>
              </a:spcAft>
            </a:pPr>
            <a:r>
              <a:rPr lang="ro-RO" sz="1700" kern="100" dirty="0">
                <a:latin typeface="Trebuchet MS" panose="020B0603020202020204" pitchFamily="34" charset="0"/>
                <a:cs typeface="Times New Roman" panose="02020603050405020304" pitchFamily="18" charset="0"/>
              </a:rPr>
              <a:t>- stabilește </a:t>
            </a:r>
            <a:r>
              <a:rPr lang="ro-RO" sz="1700" b="1" kern="100" dirty="0" err="1">
                <a:latin typeface="Trebuchet MS" panose="020B0603020202020204" pitchFamily="34" charset="0"/>
                <a:cs typeface="Times New Roman" panose="02020603050405020304" pitchFamily="18" charset="0"/>
              </a:rPr>
              <a:t>obligaţia</a:t>
            </a:r>
            <a:r>
              <a:rPr lang="ro-RO" sz="1700" b="1" kern="100" dirty="0">
                <a:latin typeface="Trebuchet MS" panose="020B0603020202020204" pitchFamily="34" charset="0"/>
                <a:cs typeface="Times New Roman" panose="02020603050405020304" pitchFamily="18" charset="0"/>
              </a:rPr>
              <a:t> SPAS de a realiza anual un plan de dezvoltare a serviciilor de prevenire a separării copilului de familie în funcție de nevoile</a:t>
            </a:r>
            <a:r>
              <a:rPr lang="ro-RO" sz="1700" kern="100" dirty="0">
                <a:latin typeface="Trebuchet MS" panose="020B0603020202020204" pitchFamily="34" charset="0"/>
                <a:cs typeface="Times New Roman" panose="02020603050405020304" pitchFamily="18" charset="0"/>
              </a:rPr>
              <a:t> copiilor și familiilor identificate pe plan local,</a:t>
            </a:r>
          </a:p>
          <a:p>
            <a:pPr algn="just">
              <a:lnSpc>
                <a:spcPct val="100000"/>
              </a:lnSpc>
              <a:spcBef>
                <a:spcPts val="0"/>
              </a:spcBef>
              <a:spcAft>
                <a:spcPts val="600"/>
              </a:spcAft>
            </a:pPr>
            <a:r>
              <a:rPr lang="ro-RO" sz="1700" kern="100" dirty="0">
                <a:latin typeface="Trebuchet MS" panose="020B0603020202020204" pitchFamily="34" charset="0"/>
                <a:cs typeface="Times New Roman" panose="02020603050405020304" pitchFamily="18" charset="0"/>
              </a:rPr>
              <a:t>- </a:t>
            </a:r>
            <a:r>
              <a:rPr lang="ro-RO" sz="1700" b="1" kern="100" dirty="0">
                <a:latin typeface="Trebuchet MS" panose="020B0603020202020204" pitchFamily="34" charset="0"/>
                <a:cs typeface="Times New Roman" panose="02020603050405020304" pitchFamily="18" charset="0"/>
              </a:rPr>
              <a:t>schimbă modalitatea de finanțare a serviciilor sociale destinate prevenirii separării copilului de familie</a:t>
            </a:r>
            <a:r>
              <a:rPr lang="ro-RO" sz="1700" kern="100" dirty="0">
                <a:latin typeface="Trebuchet MS" panose="020B0603020202020204" pitchFamily="34" charset="0"/>
                <a:cs typeface="Times New Roman" panose="02020603050405020304" pitchFamily="18" charset="0"/>
              </a:rPr>
              <a:t>, organizate la nivelul comunelor, </a:t>
            </a:r>
            <a:r>
              <a:rPr lang="ro-RO" sz="1700" kern="100" dirty="0" err="1">
                <a:latin typeface="Trebuchet MS" panose="020B0603020202020204" pitchFamily="34" charset="0"/>
                <a:cs typeface="Times New Roman" panose="02020603050405020304" pitchFamily="18" charset="0"/>
              </a:rPr>
              <a:t>oraşelor</a:t>
            </a:r>
            <a:r>
              <a:rPr lang="ro-RO" sz="1700" kern="100" dirty="0">
                <a:latin typeface="Trebuchet MS" panose="020B0603020202020204" pitchFamily="34" charset="0"/>
                <a:cs typeface="Times New Roman" panose="02020603050405020304" pitchFamily="18" charset="0"/>
              </a:rPr>
              <a:t> </a:t>
            </a:r>
            <a:r>
              <a:rPr lang="ro-RO" sz="1700" kern="100" dirty="0" err="1">
                <a:latin typeface="Trebuchet MS" panose="020B0603020202020204" pitchFamily="34" charset="0"/>
                <a:cs typeface="Times New Roman" panose="02020603050405020304" pitchFamily="18" charset="0"/>
              </a:rPr>
              <a:t>şi</a:t>
            </a:r>
            <a:r>
              <a:rPr lang="ro-RO" sz="1700" kern="100" dirty="0">
                <a:latin typeface="Trebuchet MS" panose="020B0603020202020204" pitchFamily="34" charset="0"/>
                <a:cs typeface="Times New Roman" panose="02020603050405020304" pitchFamily="18" charset="0"/>
              </a:rPr>
              <a:t> municipiilor, acesta fiind asigurată de la bugetul de stat în </a:t>
            </a:r>
            <a:r>
              <a:rPr lang="ro-RO" sz="1700" kern="100" dirty="0" err="1">
                <a:latin typeface="Trebuchet MS" panose="020B0603020202020204" pitchFamily="34" charset="0"/>
                <a:cs typeface="Times New Roman" panose="02020603050405020304" pitchFamily="18" charset="0"/>
              </a:rPr>
              <a:t>proporţie</a:t>
            </a:r>
            <a:r>
              <a:rPr lang="ro-RO" sz="1700" kern="100" dirty="0">
                <a:latin typeface="Trebuchet MS" panose="020B0603020202020204" pitchFamily="34" charset="0"/>
                <a:cs typeface="Times New Roman" panose="02020603050405020304" pitchFamily="18" charset="0"/>
              </a:rPr>
              <a:t> de 50% din necesarul de fonduri stabilit în baza numărului de copii înregistrați în Observatorul Național Copilului.</a:t>
            </a:r>
          </a:p>
          <a:p>
            <a:pPr algn="just">
              <a:lnSpc>
                <a:spcPct val="100000"/>
              </a:lnSpc>
              <a:spcBef>
                <a:spcPts val="0"/>
              </a:spcBef>
              <a:spcAft>
                <a:spcPts val="600"/>
              </a:spcAft>
            </a:pPr>
            <a:r>
              <a:rPr lang="ro-RO" sz="1700" kern="100" dirty="0">
                <a:latin typeface="Trebuchet MS" panose="020B0603020202020204" pitchFamily="34" charset="0"/>
                <a:cs typeface="Times New Roman" panose="02020603050405020304" pitchFamily="18" charset="0"/>
              </a:rPr>
              <a:t>Efectele legii se vor vedea în maximum un an, când sistemul informatic va avea o imaginea reală a situației copiilor din România.</a:t>
            </a:r>
          </a:p>
          <a:p>
            <a:pPr marL="285750" indent="-285750" algn="just">
              <a:lnSpc>
                <a:spcPct val="100000"/>
              </a:lnSpc>
              <a:spcBef>
                <a:spcPts val="0"/>
              </a:spcBef>
              <a:spcAft>
                <a:spcPts val="600"/>
              </a:spcAft>
              <a:buFontTx/>
              <a:buChar char="-"/>
            </a:pPr>
            <a:endParaRPr lang="ro-RO" sz="1700" dirty="0">
              <a:effectLst/>
              <a:latin typeface="Times New Roman" panose="02020603050405020304" pitchFamily="18" charset="0"/>
              <a:ea typeface="Times New Roman" panose="02020603050405020304" pitchFamily="18" charset="0"/>
            </a:endParaRPr>
          </a:p>
        </p:txBody>
      </p:sp>
      <p:sp>
        <p:nvSpPr>
          <p:cNvPr id="13" name="Titlu 10">
            <a:extLst>
              <a:ext uri="{FF2B5EF4-FFF2-40B4-BE49-F238E27FC236}">
                <a16:creationId xmlns:a16="http://schemas.microsoft.com/office/drawing/2014/main" id="{9D56A685-A16C-34CC-F8FB-07D5EB8E1197}"/>
              </a:ext>
            </a:extLst>
          </p:cNvPr>
          <p:cNvSpPr txBox="1">
            <a:spLocks/>
          </p:cNvSpPr>
          <p:nvPr/>
        </p:nvSpPr>
        <p:spPr>
          <a:xfrm>
            <a:off x="839174" y="1566588"/>
            <a:ext cx="10743226" cy="6889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7000"/>
              </a:lnSpc>
              <a:spcAft>
                <a:spcPts val="480"/>
              </a:spcAft>
            </a:pP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III. Legea nr. 156/30.05.2023 privind organizarea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activităţii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de prevenire a separării copilului de familie, </a:t>
            </a:r>
            <a:r>
              <a:rPr lang="ro-RO" sz="1700" b="1" kern="100" dirty="0">
                <a:solidFill>
                  <a:srgbClr val="333333"/>
                </a:solidFill>
                <a:latin typeface="Trebuchet MS" panose="020B0603020202020204" pitchFamily="34" charset="0"/>
                <a:ea typeface="Calibri" panose="020F0502020204030204" pitchFamily="34" charset="0"/>
                <a:cs typeface="Calibri" panose="020F0502020204030204" pitchFamily="34" charset="0"/>
              </a:rPr>
              <a:t>î</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n vigoare de la data de 03.06.2023:</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0047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987027"/>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839174" y="1693045"/>
            <a:ext cx="10829220" cy="4276184"/>
          </a:xfrm>
        </p:spPr>
        <p:txBody>
          <a:bodyPr>
            <a:noAutofit/>
          </a:bodyPr>
          <a:lstStyle/>
          <a:p>
            <a:pPr algn="just">
              <a:lnSpc>
                <a:spcPct val="107000"/>
              </a:lnSpc>
              <a:spcAft>
                <a:spcPts val="48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Tot în cadrul PNRR, MFTES îi revine și îndeplinirea Investiției I1 cuprinse în Componenta C13 – Reforme sociale.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48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Investiția I1 – „Crearea unei rețele de centre de zi pentru copiii expuși riscului de a fi separați de familie” – Autoritățile locale pot accesa fonduri pentru o rețea de 150 de centre de zi (centre de îngrijire de zi, centre de consiliere copii și părinți, centre de recuperare pentru copii cu dizabilități)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destinate inclusiv copiilor cu părinți plecați la muncă în străinătatea, identificați de SPAS ca fiind în situație de risc</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a:t>
            </a:r>
          </a:p>
          <a:p>
            <a:pPr algn="just">
              <a:lnSpc>
                <a:spcPct val="107000"/>
              </a:lnSpc>
              <a:spcAft>
                <a:spcPts val="48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Intrarea în funcțiune a centrelor nou înființate -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trim</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IV 2024. </a:t>
            </a:r>
          </a:p>
          <a:p>
            <a:pPr algn="just">
              <a:lnSpc>
                <a:spcPct val="107000"/>
              </a:lnSpc>
              <a:spcAft>
                <a:spcPts val="48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Apelul de proiecte este deschis. </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600"/>
              </a:spcAft>
            </a:pPr>
            <a:endParaRPr lang="ro-RO" sz="17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13097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987027"/>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B. Provocări în domeniul protecției copiilor lăsați în urmă de părinții care lucrează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886107" y="1954153"/>
            <a:ext cx="10829220" cy="3442115"/>
          </a:xfrm>
        </p:spPr>
        <p:txBody>
          <a:bodyPr>
            <a:noAutofit/>
          </a:bodyPr>
          <a:lstStyle/>
          <a:p>
            <a:pPr marL="285750" indent="-285750" algn="just">
              <a:lnSpc>
                <a:spcPct val="100000"/>
              </a:lnSpc>
              <a:spcBef>
                <a:spcPts val="0"/>
              </a:spcBef>
              <a:spcAft>
                <a:spcPts val="900"/>
              </a:spcAft>
              <a:buFont typeface="Wingdings" panose="05000000000000000000" pitchFamily="2" charset="2"/>
              <a:buChar char="ü"/>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Omiterea de către părinți, din diferite motive, de a notifica autoritățile locale despre intenția lor de a pleca la muncă în străinătate</a:t>
            </a:r>
            <a:r>
              <a:rPr lang="ro-RO" sz="1700" kern="100" dirty="0">
                <a:latin typeface="Trebuchet MS" panose="020B0603020202020204" pitchFamily="34" charset="0"/>
                <a:ea typeface="Calibri" panose="020F0502020204030204" pitchFamily="34" charset="0"/>
                <a:cs typeface="Times New Roman" panose="02020603050405020304" pitchFamily="18" charset="0"/>
              </a:rPr>
              <a:t> și a desemna o persoană în grija căreia să rămână copilul în țară;</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0000"/>
              </a:lnSpc>
              <a:spcBef>
                <a:spcPts val="0"/>
              </a:spcBef>
              <a:spcAft>
                <a:spcPts val="900"/>
              </a:spcAft>
              <a:buFont typeface="Wingdings" panose="05000000000000000000" pitchFamily="2" charset="2"/>
              <a:buChar char="ü"/>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Întreruperea de către părinți a demersurilor pentru delegarea temporară a autorității părintești (nu se mai adresează instanței din diferite motive), rămânerea copiilor fără reprezentare legală și limitarea exercitării unor drepturi (educație, sănătate, protecție juridică sau la beneficii sociale);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0000"/>
              </a:lnSpc>
              <a:spcBef>
                <a:spcPts val="0"/>
              </a:spcBef>
              <a:spcAft>
                <a:spcPts val="900"/>
              </a:spcAft>
              <a:buFont typeface="Wingdings" panose="05000000000000000000" pitchFamily="2" charset="2"/>
              <a:buChar char="ü"/>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Capacitate limitată a SPAS pentru îndeplinirea atribuțiilor legale din cauza deficitului de personal specializat sau a personalului supraîncărcat cu sarcini privind activitatea de asistență socială;</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0000"/>
              </a:lnSpc>
              <a:spcBef>
                <a:spcPts val="0"/>
              </a:spcBef>
              <a:spcAft>
                <a:spcPts val="900"/>
              </a:spcAft>
              <a:buFont typeface="Wingdings" panose="05000000000000000000" pitchFamily="2" charset="2"/>
              <a:buChar char="ü"/>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Deficit de personalul specializat disponibil pentru angajare în mediul rural (condiții de muncă neatractive), precum și posibilități reduse de pregătire continuă și dezvoltare profesională a personalului;</a:t>
            </a:r>
          </a:p>
          <a:p>
            <a:pPr marL="285750" indent="-285750" algn="just">
              <a:lnSpc>
                <a:spcPct val="100000"/>
              </a:lnSpc>
              <a:spcBef>
                <a:spcPts val="0"/>
              </a:spcBef>
              <a:spcAft>
                <a:spcPts val="900"/>
              </a:spcAft>
              <a:buFont typeface="Wingdings" panose="05000000000000000000" pitchFamily="2" charset="2"/>
              <a:buChar char="ü"/>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Insuficienta cunoaștere de către angajații SPAS a prevederilor reglementate prin HG 691/2015;</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480"/>
              </a:spcAft>
            </a:pPr>
            <a:endParaRPr lang="ro-RO"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600"/>
              </a:spcAft>
            </a:pPr>
            <a:endParaRPr lang="ro-RO" sz="17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5606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987027"/>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B. Provocări în domeniul protecției copiilor lăsați în urmă de părinții care lucrează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838567" y="1954153"/>
            <a:ext cx="10829220" cy="3549360"/>
          </a:xfrm>
        </p:spPr>
        <p:txBody>
          <a:bodyPr>
            <a:noAutofit/>
          </a:bodyPr>
          <a:lstStyle/>
          <a:p>
            <a:pPr marL="285750" indent="-285750" algn="just">
              <a:lnSpc>
                <a:spcPct val="100000"/>
              </a:lnSpc>
              <a:spcBef>
                <a:spcPts val="0"/>
              </a:spcBef>
              <a:spcAft>
                <a:spcPts val="900"/>
              </a:spcAft>
              <a:buFont typeface="Wingdings" panose="05000000000000000000" pitchFamily="2" charset="2"/>
              <a:buChar char="ü"/>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Inconsistenta aplicare a prevederilor din HG 691/2015/Anexa 1 de către reprezentanții SPAS-urilor/școlilor (există SPAS-uri care nu solicită școlilor din raza lor administrativ-teritorială date cu privire la copiii cu părinți plecați și copiii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remigrați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în aceste situații, SPAS-urile transmit către DGASPC-uri date pe care le dețin din monitorizarea lor, bazată pe diferite surse, date care sunt de obicei subdimensionate).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0000"/>
              </a:lnSpc>
              <a:spcBef>
                <a:spcPts val="0"/>
              </a:spcBef>
              <a:spcAft>
                <a:spcPts val="900"/>
              </a:spcAft>
              <a:buFont typeface="Wingdings" panose="05000000000000000000" pitchFamily="2" charset="2"/>
              <a:buChar char="ü"/>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Insuficiența fondurilor la nivel local pentru dezvoltarea serviciilor sociale în concordanță cu nevoile copiilor în situație de risc de separare/ familiilor în situații vulnerabile,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0000"/>
              </a:lnSpc>
              <a:spcBef>
                <a:spcPts val="0"/>
              </a:spcBef>
              <a:spcAft>
                <a:spcPts val="900"/>
              </a:spcAft>
              <a:buFont typeface="Wingdings" panose="05000000000000000000" pitchFamily="2" charset="2"/>
              <a:buChar char="ü"/>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Colectarea incompletă a datelor din teren la nivelul SPAS, raportarea incompletă a datelor la DGASPC, raportarea incompletă a datelor la ANPDCA de către unele DGASPC-uri deoarece, în cazul unor județe, în statisticile trimestriale ale DGASPC-urilor nu sunt obținute date de la toate SPAS-urile din județ.</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0000"/>
              </a:lnSpc>
              <a:spcBef>
                <a:spcPts val="0"/>
              </a:spcBef>
              <a:spcAft>
                <a:spcPts val="900"/>
              </a:spcAft>
              <a:buFont typeface="Wingdings" panose="05000000000000000000" pitchFamily="2" charset="2"/>
              <a:buChar char="ü"/>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Lipsa serviciilor și intervențiilor acordate copiilor/familiilor la care aceștia au fost lăsați în grijă de către părinți sau lipsa semnalării situațiilor de risc altor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intituții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/autorități competente.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600"/>
              </a:spcAft>
            </a:pPr>
            <a:endParaRPr lang="ro-RO" sz="17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61097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987027"/>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C. Experiențe pozitive în domeniul protecției copiilor lăsați în urmă de părinții care lucrează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838567" y="1574191"/>
            <a:ext cx="10829220" cy="4177928"/>
          </a:xfrm>
        </p:spPr>
        <p:txBody>
          <a:bodyPr>
            <a:noAutofit/>
          </a:bodyPr>
          <a:lstStyle/>
          <a:p>
            <a:pPr marL="285750" indent="-285750" algn="just">
              <a:lnSpc>
                <a:spcPct val="100000"/>
              </a:lnSpc>
              <a:spcBef>
                <a:spcPts val="0"/>
              </a:spcBef>
              <a:spcAft>
                <a:spcPts val="300"/>
              </a:spcAft>
              <a:buFont typeface="Wingdings" panose="05000000000000000000" pitchFamily="2" charset="2"/>
              <a:buChar char="Ø"/>
            </a:pPr>
            <a:r>
              <a:rPr lang="ro-RO" sz="1700" i="1" dirty="0">
                <a:effectLst/>
                <a:latin typeface="Trebuchet MS" panose="020B0603020202020204" pitchFamily="34" charset="0"/>
                <a:ea typeface="Times New Roman" panose="02020603050405020304" pitchFamily="18" charset="0"/>
              </a:rPr>
              <a:t>Derularea de proiecte de către ONG în vederea: </a:t>
            </a:r>
          </a:p>
          <a:p>
            <a:pPr marL="285750" indent="-285750" algn="just">
              <a:lnSpc>
                <a:spcPct val="100000"/>
              </a:lnSpc>
              <a:spcBef>
                <a:spcPts val="0"/>
              </a:spcBef>
              <a:spcAft>
                <a:spcPts val="300"/>
              </a:spcAft>
              <a:buFontTx/>
              <a:buChar char="-"/>
            </a:pPr>
            <a:r>
              <a:rPr lang="ro-RO" sz="1700" dirty="0">
                <a:effectLst/>
                <a:latin typeface="Trebuchet MS" panose="020B0603020202020204" pitchFamily="34" charset="0"/>
                <a:ea typeface="Times New Roman" panose="02020603050405020304" pitchFamily="18" charset="0"/>
              </a:rPr>
              <a:t>sprijinirii copiilor să traverseze perioada dificilă a separării de părinți (s</a:t>
            </a:r>
            <a:r>
              <a:rPr lang="ro-RO" sz="1700" b="0" i="0" dirty="0">
                <a:effectLst/>
                <a:latin typeface="Trebuchet MS" panose="020B0603020202020204" pitchFamily="34" charset="0"/>
              </a:rPr>
              <a:t>ervicii de suport </a:t>
            </a:r>
            <a:r>
              <a:rPr lang="ro-RO" sz="1700" b="0" i="0" dirty="0" err="1">
                <a:effectLst/>
                <a:latin typeface="Trebuchet MS" panose="020B0603020202020204" pitchFamily="34" charset="0"/>
              </a:rPr>
              <a:t>educaţional</a:t>
            </a:r>
            <a:r>
              <a:rPr lang="ro-RO" sz="1700" b="0" i="0" dirty="0">
                <a:effectLst/>
                <a:latin typeface="Trebuchet MS" panose="020B0603020202020204" pitchFamily="34" charset="0"/>
              </a:rPr>
              <a:t> </a:t>
            </a:r>
            <a:r>
              <a:rPr lang="ro-RO" sz="1700" b="0" i="0" dirty="0" err="1">
                <a:effectLst/>
                <a:latin typeface="Trebuchet MS" panose="020B0603020202020204" pitchFamily="34" charset="0"/>
              </a:rPr>
              <a:t>şi</a:t>
            </a:r>
            <a:r>
              <a:rPr lang="ro-RO" sz="1700" b="0" i="0" dirty="0">
                <a:effectLst/>
                <a:latin typeface="Trebuchet MS" panose="020B0603020202020204" pitchFamily="34" charset="0"/>
              </a:rPr>
              <a:t> psihologic, activități recreative </a:t>
            </a:r>
            <a:r>
              <a:rPr lang="ro-RO" sz="1700" b="0" i="0" dirty="0" err="1">
                <a:effectLst/>
                <a:latin typeface="Trebuchet MS" panose="020B0603020202020204" pitchFamily="34" charset="0"/>
              </a:rPr>
              <a:t>şi</a:t>
            </a:r>
            <a:r>
              <a:rPr lang="ro-RO" sz="1700" b="0" i="0" dirty="0">
                <a:effectLst/>
                <a:latin typeface="Trebuchet MS" panose="020B0603020202020204" pitchFamily="34" charset="0"/>
              </a:rPr>
              <a:t> de socializare)</a:t>
            </a:r>
            <a:r>
              <a:rPr lang="ro-RO" sz="1700" dirty="0">
                <a:latin typeface="Trebuchet MS" panose="020B0603020202020204" pitchFamily="34" charset="0"/>
              </a:rPr>
              <a:t> </a:t>
            </a:r>
            <a:r>
              <a:rPr lang="ro-RO" sz="1700" b="0" i="0" dirty="0">
                <a:effectLst/>
                <a:latin typeface="Trebuchet MS" panose="020B0603020202020204" pitchFamily="34" charset="0"/>
              </a:rPr>
              <a:t>și sprijinirea copiilor să-și aleagă o carieră (</a:t>
            </a:r>
            <a:r>
              <a:rPr lang="ro-RO" sz="1700" b="0" i="0" dirty="0" err="1">
                <a:effectLst/>
                <a:latin typeface="Trebuchet MS" panose="020B0603020202020204" pitchFamily="34" charset="0"/>
              </a:rPr>
              <a:t>activităţi</a:t>
            </a:r>
            <a:r>
              <a:rPr lang="ro-RO" sz="1700" b="0" i="0" dirty="0">
                <a:effectLst/>
                <a:latin typeface="Trebuchet MS" panose="020B0603020202020204" pitchFamily="34" charset="0"/>
              </a:rPr>
              <a:t> de evaluare </a:t>
            </a:r>
            <a:r>
              <a:rPr lang="ro-RO" sz="1700" b="0" i="0" dirty="0" err="1">
                <a:effectLst/>
                <a:latin typeface="Trebuchet MS" panose="020B0603020202020204" pitchFamily="34" charset="0"/>
              </a:rPr>
              <a:t>şi</a:t>
            </a:r>
            <a:r>
              <a:rPr lang="ro-RO" sz="1700" b="0" i="0" dirty="0">
                <a:effectLst/>
                <a:latin typeface="Trebuchet MS" panose="020B0603020202020204" pitchFamily="34" charset="0"/>
              </a:rPr>
              <a:t> consiliere </a:t>
            </a:r>
            <a:r>
              <a:rPr lang="ro-RO" sz="1700" b="0" i="0" dirty="0" err="1">
                <a:effectLst/>
                <a:latin typeface="Trebuchet MS" panose="020B0603020202020204" pitchFamily="34" charset="0"/>
              </a:rPr>
              <a:t>vocaţională</a:t>
            </a:r>
            <a:r>
              <a:rPr lang="ro-RO" sz="1700" b="0" i="0" dirty="0">
                <a:effectLst/>
                <a:latin typeface="Trebuchet MS" panose="020B0603020202020204" pitchFamily="34" charset="0"/>
              </a:rPr>
              <a:t>);</a:t>
            </a:r>
          </a:p>
          <a:p>
            <a:pPr marL="285750" indent="-285750" algn="just">
              <a:lnSpc>
                <a:spcPct val="100000"/>
              </a:lnSpc>
              <a:spcBef>
                <a:spcPts val="0"/>
              </a:spcBef>
              <a:spcAft>
                <a:spcPts val="300"/>
              </a:spcAft>
              <a:buFontTx/>
              <a:buChar char="-"/>
            </a:pPr>
            <a:r>
              <a:rPr lang="ro-RO" sz="1700" dirty="0">
                <a:latin typeface="Trebuchet MS" panose="020B0603020202020204" pitchFamily="34" charset="0"/>
              </a:rPr>
              <a:t>derulării </a:t>
            </a:r>
            <a:r>
              <a:rPr lang="ro-RO" sz="1700" b="0" i="0" dirty="0">
                <a:effectLst/>
                <a:latin typeface="Trebuchet MS" panose="020B0603020202020204" pitchFamily="34" charset="0"/>
              </a:rPr>
              <a:t>programelor de </a:t>
            </a:r>
            <a:r>
              <a:rPr lang="ro-RO" sz="1700" b="0" i="0" dirty="0" err="1">
                <a:effectLst/>
                <a:latin typeface="Trebuchet MS" panose="020B0603020202020204" pitchFamily="34" charset="0"/>
              </a:rPr>
              <a:t>educaţie</a:t>
            </a:r>
            <a:r>
              <a:rPr lang="ro-RO" sz="1700" b="0" i="0" dirty="0">
                <a:effectLst/>
                <a:latin typeface="Trebuchet MS" panose="020B0603020202020204" pitchFamily="34" charset="0"/>
              </a:rPr>
              <a:t> parentală și consiliere pentru persoanele în grija cărora au rămas copiii;</a:t>
            </a:r>
          </a:p>
          <a:p>
            <a:pPr marL="285750" indent="-285750" algn="just">
              <a:lnSpc>
                <a:spcPct val="100000"/>
              </a:lnSpc>
              <a:spcBef>
                <a:spcPts val="0"/>
              </a:spcBef>
              <a:spcAft>
                <a:spcPts val="300"/>
              </a:spcAft>
              <a:buFontTx/>
              <a:buChar char="-"/>
            </a:pPr>
            <a:r>
              <a:rPr lang="ro-RO" sz="1700" dirty="0">
                <a:latin typeface="Trebuchet MS" panose="020B0603020202020204" pitchFamily="34" charset="0"/>
              </a:rPr>
              <a:t>derulării de campanii de informare și conștientizare cu privire la efectele negative ale plecării părinților asupra copiilor rămași acasă;</a:t>
            </a:r>
          </a:p>
          <a:p>
            <a:pPr marL="285750" indent="-285750" algn="just">
              <a:lnSpc>
                <a:spcPct val="100000"/>
              </a:lnSpc>
              <a:spcBef>
                <a:spcPts val="0"/>
              </a:spcBef>
              <a:spcAft>
                <a:spcPts val="300"/>
              </a:spcAft>
              <a:buFontTx/>
              <a:buChar char="-"/>
            </a:pPr>
            <a:r>
              <a:rPr lang="ro-RO" sz="1700" b="0" i="0" dirty="0">
                <a:effectLst/>
                <a:latin typeface="Trebuchet MS" panose="020B0603020202020204" pitchFamily="34" charset="0"/>
              </a:rPr>
              <a:t>dotării </a:t>
            </a:r>
            <a:r>
              <a:rPr lang="ro-RO" sz="1700" b="0" i="0" dirty="0" err="1">
                <a:effectLst/>
                <a:latin typeface="Trebuchet MS" panose="020B0603020202020204" pitchFamily="34" charset="0"/>
              </a:rPr>
              <a:t>şcolilor</a:t>
            </a:r>
            <a:r>
              <a:rPr lang="ro-RO" sz="1700" b="0" i="0" dirty="0">
                <a:effectLst/>
                <a:latin typeface="Trebuchet MS" panose="020B0603020202020204" pitchFamily="34" charset="0"/>
              </a:rPr>
              <a:t> implicate cu materiale </a:t>
            </a:r>
            <a:r>
              <a:rPr lang="ro-RO" sz="1700" b="0" i="0" dirty="0" err="1">
                <a:effectLst/>
                <a:latin typeface="Trebuchet MS" panose="020B0603020202020204" pitchFamily="34" charset="0"/>
              </a:rPr>
              <a:t>şi</a:t>
            </a:r>
            <a:r>
              <a:rPr lang="ro-RO" sz="1700" b="0" i="0" dirty="0">
                <a:effectLst/>
                <a:latin typeface="Trebuchet MS" panose="020B0603020202020204" pitchFamily="34" charset="0"/>
              </a:rPr>
              <a:t> echipamente sportive;</a:t>
            </a:r>
          </a:p>
          <a:p>
            <a:pPr marL="285750" indent="-285750" algn="just">
              <a:lnSpc>
                <a:spcPct val="100000"/>
              </a:lnSpc>
              <a:spcBef>
                <a:spcPts val="0"/>
              </a:spcBef>
              <a:spcAft>
                <a:spcPts val="300"/>
              </a:spcAft>
              <a:buFontTx/>
              <a:buChar char="-"/>
            </a:pPr>
            <a:r>
              <a:rPr lang="ro-RO" sz="1700" dirty="0">
                <a:latin typeface="Trebuchet MS" panose="020B0603020202020204" pitchFamily="34" charset="0"/>
              </a:rPr>
              <a:t>î</a:t>
            </a:r>
            <a:r>
              <a:rPr lang="ro-RO" sz="1700" b="0" i="0" dirty="0">
                <a:effectLst/>
                <a:latin typeface="Trebuchet MS" panose="020B0603020202020204" pitchFamily="34" charset="0"/>
              </a:rPr>
              <a:t>nființării serviciilor de zi pentru copii în situație de risc: centre de zi, servicii </a:t>
            </a:r>
            <a:r>
              <a:rPr lang="ro-RO" sz="1700" b="0" i="0" dirty="0" err="1">
                <a:effectLst/>
                <a:latin typeface="Trebuchet MS" panose="020B0603020202020204" pitchFamily="34" charset="0"/>
              </a:rPr>
              <a:t>socio</a:t>
            </a:r>
            <a:r>
              <a:rPr lang="ro-RO" sz="1700" b="0" i="0" dirty="0">
                <a:effectLst/>
                <a:latin typeface="Trebuchet MS" panose="020B0603020202020204" pitchFamily="34" charset="0"/>
              </a:rPr>
              <a:t>-educaționale de tip </a:t>
            </a:r>
            <a:r>
              <a:rPr lang="ro-RO" sz="1700" b="0" i="0" dirty="0" err="1">
                <a:effectLst/>
                <a:latin typeface="Trebuchet MS" panose="020B0603020202020204" pitchFamily="34" charset="0"/>
              </a:rPr>
              <a:t>after-school</a:t>
            </a:r>
            <a:r>
              <a:rPr lang="ro-RO" sz="1700" b="0" i="0" dirty="0">
                <a:effectLst/>
                <a:latin typeface="Trebuchet MS" panose="020B0603020202020204" pitchFamily="34" charset="0"/>
              </a:rPr>
              <a:t>, centre de consiliere și sprijin copii și părinți;</a:t>
            </a:r>
          </a:p>
          <a:p>
            <a:pPr marL="285750" indent="-285750" algn="just">
              <a:lnSpc>
                <a:spcPct val="100000"/>
              </a:lnSpc>
              <a:spcBef>
                <a:spcPts val="0"/>
              </a:spcBef>
              <a:spcAft>
                <a:spcPts val="300"/>
              </a:spcAft>
              <a:buFont typeface="Wingdings" panose="05000000000000000000" pitchFamily="2" charset="2"/>
              <a:buChar char="Ø"/>
            </a:pPr>
            <a:r>
              <a:rPr lang="ro-RO" sz="1700" i="1" dirty="0">
                <a:latin typeface="Trebuchet MS" panose="020B0603020202020204" pitchFamily="34" charset="0"/>
              </a:rPr>
              <a:t>Realizarea de studii și cercetări în domeniu care au condus la îmbunătățirea legislației incidente copiilor cu părinți plecați la muncă în străinătate</a:t>
            </a:r>
            <a:r>
              <a:rPr lang="ro-RO" sz="1700" dirty="0">
                <a:latin typeface="Trebuchet MS" panose="020B0603020202020204" pitchFamily="34" charset="0"/>
              </a:rPr>
              <a:t> (Salvați Copii, Administrația Prezidențială etc);</a:t>
            </a:r>
          </a:p>
          <a:p>
            <a:pPr marL="285750" indent="-285750" algn="just">
              <a:lnSpc>
                <a:spcPct val="100000"/>
              </a:lnSpc>
              <a:spcBef>
                <a:spcPts val="0"/>
              </a:spcBef>
              <a:spcAft>
                <a:spcPts val="300"/>
              </a:spcAft>
              <a:buFont typeface="Wingdings" panose="05000000000000000000" pitchFamily="2" charset="2"/>
              <a:buChar char="Ø"/>
            </a:pPr>
            <a:r>
              <a:rPr lang="ro-RO" sz="1700" i="1" dirty="0">
                <a:latin typeface="Trebuchet MS" panose="020B0603020202020204" pitchFamily="34" charset="0"/>
              </a:rPr>
              <a:t>Alte experiențe prezentate de reprezentanți ai DGASPC implicați în mod direct în lucrul cu copii ai căror părinți sunt plecați la muncă în străinătate sau intenționează să facă acest lucru.</a:t>
            </a:r>
            <a:endParaRPr lang="ro-RO" sz="1700" i="1" dirty="0">
              <a:effectLst/>
              <a:latin typeface="Trebuchet MS" panose="020B0603020202020204" pitchFamily="34" charset="0"/>
              <a:ea typeface="Times New Roman" panose="02020603050405020304" pitchFamily="18" charset="0"/>
            </a:endParaRPr>
          </a:p>
        </p:txBody>
      </p:sp>
    </p:spTree>
    <p:extLst>
      <p:ext uri="{BB962C8B-B14F-4D97-AF65-F5344CB8AC3E}">
        <p14:creationId xmlns:p14="http://schemas.microsoft.com/office/powerpoint/2010/main" val="483375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2"/>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3"/>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4"/>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5"/>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6"/>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7"/>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8"/>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9"/>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924560" y="1743684"/>
            <a:ext cx="10743227" cy="4037153"/>
          </a:xfrm>
        </p:spPr>
        <p:txBody>
          <a:bodyPr>
            <a:noAutofit/>
          </a:bodyPr>
          <a:lstStyle/>
          <a:p>
            <a:pPr marL="342900" indent="-342900" algn="just">
              <a:lnSpc>
                <a:spcPct val="100000"/>
              </a:lnSpc>
              <a:spcBef>
                <a:spcPts val="0"/>
              </a:spcBef>
              <a:spcAft>
                <a:spcPts val="900"/>
              </a:spcAft>
              <a:buFont typeface="Wingdings" panose="05000000000000000000" pitchFamily="2" charset="2"/>
              <a:buChar char=""/>
            </a:pPr>
            <a:r>
              <a:rPr lang="ro-RO" sz="1700" dirty="0">
                <a:effectLst/>
                <a:latin typeface="Trebuchet MS" panose="020B0603020202020204" pitchFamily="34" charset="0"/>
                <a:ea typeface="Calibri" panose="020F0502020204030204" pitchFamily="34" charset="0"/>
                <a:cs typeface="Times New Roman" panose="02020603050405020304" pitchFamily="18" charset="0"/>
              </a:rPr>
              <a:t>Toate prevederile legale nu își pot, însă, dovedi eficiența în lipsa unui </a:t>
            </a:r>
            <a:r>
              <a:rPr lang="ro-RO" sz="1700" b="1" dirty="0">
                <a:effectLst/>
                <a:latin typeface="Trebuchet MS" panose="020B0603020202020204" pitchFamily="34" charset="0"/>
                <a:ea typeface="Calibri" panose="020F0502020204030204" pitchFamily="34" charset="0"/>
                <a:cs typeface="Times New Roman" panose="02020603050405020304" pitchFamily="18" charset="0"/>
              </a:rPr>
              <a:t>parteneriat durabil și asumat cu părinții și persoanele în grija cărora sunt lăsați copiii</a:t>
            </a:r>
            <a:r>
              <a:rPr lang="ro-RO" sz="1700" dirty="0">
                <a:effectLst/>
                <a:latin typeface="Trebuchet MS" panose="020B0603020202020204" pitchFamily="34" charset="0"/>
                <a:ea typeface="Calibri" panose="020F0502020204030204" pitchFamily="34" charset="0"/>
                <a:cs typeface="Times New Roman" panose="02020603050405020304" pitchFamily="18" charset="0"/>
              </a:rPr>
              <a:t>. Aceștia trebuie să devină parteneri ai autorităților publice într-un efort comun al cărui unic scop este asigurarea unui mediu familial stabil pentru copiii rămași în țară și sprijinirea acestora de către autorități în cazul apariției unor situații de risc care ar putea să le pericliteze situația.</a:t>
            </a:r>
            <a:endParaRPr lang="ro-RO" sz="17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0000"/>
              </a:lnSpc>
              <a:spcAft>
                <a:spcPts val="300"/>
              </a:spcAft>
              <a:buFont typeface="Wingdings" panose="05000000000000000000" pitchFamily="2" charset="2"/>
              <a:buChar char=""/>
            </a:pPr>
            <a:r>
              <a:rPr lang="ro-RO" sz="1700" dirty="0">
                <a:effectLst/>
                <a:latin typeface="Trebuchet MS" panose="020B0603020202020204" pitchFamily="34" charset="0"/>
                <a:ea typeface="Calibri" panose="020F0502020204030204" pitchFamily="34" charset="0"/>
                <a:cs typeface="Times New Roman" panose="02020603050405020304" pitchFamily="18" charset="0"/>
              </a:rPr>
              <a:t>Cu toate acestea, preocuparea noastră pentru acest subiect nu se încheie odată cu adoptarea celor mai recente acte normative sau modificări ale Legii 272/2004. Este nevoie în continuare de:</a:t>
            </a:r>
            <a:endParaRPr lang="ro-RO" sz="17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0000"/>
              </a:lnSpc>
              <a:spcAft>
                <a:spcPts val="300"/>
              </a:spcAft>
              <a:buFont typeface="Courier New" panose="02070309020205020404" pitchFamily="49" charset="0"/>
              <a:buChar char="o"/>
            </a:pPr>
            <a:r>
              <a:rPr lang="ro-RO" sz="1700" dirty="0">
                <a:effectLst/>
                <a:latin typeface="Trebuchet MS" panose="020B0603020202020204" pitchFamily="34" charset="0"/>
                <a:ea typeface="Calibri" panose="020F0502020204030204" pitchFamily="34" charset="0"/>
                <a:cs typeface="Times New Roman" panose="02020603050405020304" pitchFamily="18" charset="0"/>
              </a:rPr>
              <a:t>o mai strânsă colaborare cu autoritățile din domeniul educației, pentru armonizarea și transparentizarea datelor referitoare la numărul copiilor ai căror părinți sunt plecați la muncă în străinătate, </a:t>
            </a:r>
            <a:endParaRPr lang="ro-RO" sz="17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0000"/>
              </a:lnSpc>
              <a:spcAft>
                <a:spcPts val="300"/>
              </a:spcAft>
              <a:buFont typeface="Courier New" panose="02070309020205020404" pitchFamily="49" charset="0"/>
              <a:buChar char="o"/>
            </a:pPr>
            <a:r>
              <a:rPr lang="ro-RO" sz="1700" dirty="0">
                <a:effectLst/>
                <a:latin typeface="Trebuchet MS" panose="020B0603020202020204" pitchFamily="34" charset="0"/>
                <a:ea typeface="Calibri" panose="020F0502020204030204" pitchFamily="34" charset="0"/>
                <a:cs typeface="Times New Roman" panose="02020603050405020304" pitchFamily="18" charset="0"/>
              </a:rPr>
              <a:t>întărirea implicării autorităților de la nivel local în monitorizarea situației acestor copii și colaborarea cu DGASPC în vederea oferirii unor servicii specializate către aceștia, atunci când acest lucru este necesar.</a:t>
            </a:r>
            <a:endParaRPr lang="ro-RO" sz="1700" dirty="0">
              <a:effectLst/>
              <a:latin typeface="Calibri" panose="020F0502020204030204" pitchFamily="34" charset="0"/>
              <a:ea typeface="Calibri" panose="020F0502020204030204" pitchFamily="34" charset="0"/>
              <a:cs typeface="Times New Roman" panose="02020603050405020304" pitchFamily="18" charset="0"/>
            </a:endParaRPr>
          </a:p>
          <a:p>
            <a:pPr marL="1085850" algn="just">
              <a:lnSpc>
                <a:spcPct val="115000"/>
              </a:lnSpc>
              <a:spcAft>
                <a:spcPts val="600"/>
              </a:spcAft>
            </a:pPr>
            <a:r>
              <a:rPr lang="ro-RO" sz="1700" dirty="0">
                <a:solidFill>
                  <a:srgbClr val="000000"/>
                </a:solidFill>
                <a:effectLst/>
                <a:latin typeface="Trebuchet MS" panose="020B0603020202020204" pitchFamily="34" charset="0"/>
                <a:ea typeface="MS Mincho" panose="02020609040205080304" pitchFamily="49" charset="-128"/>
              </a:rPr>
              <a:t> </a:t>
            </a:r>
            <a:endParaRPr lang="ro-RO" sz="1700" dirty="0">
              <a:solidFill>
                <a:srgbClr val="000000"/>
              </a:solidFill>
              <a:effectLst/>
              <a:latin typeface="Calibri" panose="020F0502020204030204" pitchFamily="34" charset="0"/>
              <a:ea typeface="MS Mincho" panose="02020609040205080304" pitchFamily="49" charset="-128"/>
            </a:endParaRPr>
          </a:p>
          <a:p>
            <a:pPr algn="just">
              <a:lnSpc>
                <a:spcPct val="100000"/>
              </a:lnSpc>
              <a:spcBef>
                <a:spcPts val="0"/>
              </a:spcBef>
              <a:spcAft>
                <a:spcPts val="300"/>
              </a:spcAft>
            </a:pPr>
            <a:endParaRPr lang="ro-RO" sz="1700" kern="100" dirty="0">
              <a:solidFill>
                <a:srgbClr val="555555"/>
              </a:solidFill>
              <a:latin typeface="Trebuchet MS" panose="020B0603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5795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2"/>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3"/>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4"/>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5"/>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6"/>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7"/>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8"/>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9"/>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924559" y="1873316"/>
            <a:ext cx="10743227" cy="3653724"/>
          </a:xfrm>
        </p:spPr>
        <p:txBody>
          <a:bodyPr>
            <a:normAutofit/>
          </a:bodyPr>
          <a:lstStyle/>
          <a:p>
            <a:pPr algn="just">
              <a:lnSpc>
                <a:spcPct val="107000"/>
              </a:lnSpc>
              <a:spcAft>
                <a:spcPts val="800"/>
              </a:spcAft>
            </a:pPr>
            <a:r>
              <a:rPr lang="ro-RO" sz="1700" i="1" kern="100" dirty="0">
                <a:effectLst/>
                <a:latin typeface="Trebuchet MS" panose="020B0603020202020204" pitchFamily="34" charset="0"/>
                <a:ea typeface="Calibri" panose="020F0502020204030204" pitchFamily="34" charset="0"/>
                <a:cs typeface="Times New Roman" panose="02020603050405020304" pitchFamily="18" charset="0"/>
              </a:rPr>
              <a:t>Principalele acte normative:</a:t>
            </a:r>
          </a:p>
          <a:p>
            <a:pPr algn="just">
              <a:lnSpc>
                <a:spcPct val="107000"/>
              </a:lnSpc>
              <a:spcAft>
                <a:spcPts val="80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Legea nr. 272/2004 privind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protecţia</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promovarea drepturilor copilului, republicată, cu modificările și completările ulterioare conține o secțiune distinctă, denumită </a:t>
            </a:r>
            <a:r>
              <a:rPr lang="ro-RO" sz="1700" i="1" kern="100" dirty="0" err="1">
                <a:effectLst/>
                <a:latin typeface="Trebuchet MS" panose="020B0603020202020204" pitchFamily="34" charset="0"/>
                <a:ea typeface="Calibri" panose="020F0502020204030204" pitchFamily="34" charset="0"/>
                <a:cs typeface="Times New Roman" panose="02020603050405020304" pitchFamily="18" charset="0"/>
              </a:rPr>
              <a:t>Protecţia</a:t>
            </a:r>
            <a:r>
              <a:rPr lang="ro-RO" sz="1700" i="1" kern="100" dirty="0">
                <a:effectLst/>
                <a:latin typeface="Trebuchet MS" panose="020B0603020202020204" pitchFamily="34" charset="0"/>
                <a:ea typeface="Calibri" panose="020F0502020204030204" pitchFamily="34" charset="0"/>
                <a:cs typeface="Times New Roman" panose="02020603050405020304" pitchFamily="18" charset="0"/>
              </a:rPr>
              <a:t> copilului cu </a:t>
            </a:r>
            <a:r>
              <a:rPr lang="ro-RO" sz="1700" i="1" kern="100" dirty="0" err="1">
                <a:effectLst/>
                <a:latin typeface="Trebuchet MS" panose="020B0603020202020204" pitchFamily="34" charset="0"/>
                <a:ea typeface="Calibri" panose="020F0502020204030204" pitchFamily="34" charset="0"/>
                <a:cs typeface="Times New Roman" panose="02020603050405020304" pitchFamily="18" charset="0"/>
              </a:rPr>
              <a:t>părinţi</a:t>
            </a:r>
            <a:r>
              <a:rPr lang="ro-RO" sz="1700" i="1" kern="1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1700" i="1" kern="100" dirty="0" err="1">
                <a:effectLst/>
                <a:latin typeface="Trebuchet MS" panose="020B0603020202020204" pitchFamily="34" charset="0"/>
                <a:ea typeface="Calibri" panose="020F0502020204030204" pitchFamily="34" charset="0"/>
                <a:cs typeface="Times New Roman" panose="02020603050405020304" pitchFamily="18" charset="0"/>
              </a:rPr>
              <a:t>plecaţi</a:t>
            </a:r>
            <a:r>
              <a:rPr lang="ro-RO" sz="1700" i="1" kern="100" dirty="0">
                <a:effectLst/>
                <a:latin typeface="Trebuchet MS" panose="020B0603020202020204" pitchFamily="34" charset="0"/>
                <a:ea typeface="Calibri" panose="020F0502020204030204" pitchFamily="34" charset="0"/>
                <a:cs typeface="Times New Roman" panose="02020603050405020304" pitchFamily="18" charset="0"/>
              </a:rPr>
              <a:t> la muncă în străinătate.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HG nr. 691/2015 pentru aprobarea Procedurii de monitorizare a modului de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creştere</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îngrijire a copilului cu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părinţi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plecaţi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la muncă în străinătate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a serviciilor de care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aceştia</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pot beneficia, precum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pentru aprobarea Metodologiei de lucru privind colaborarea dintre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direcţiile</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generale de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asistenţă</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socială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protecţia</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copilului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serviciile publice de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asistenţă</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socială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a modelului standard al documentelor elaborate de către acestea.</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Legea nr. 156/30.05.2023 privind organizarea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activităţii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de prevenire a separării copilului de familie.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5645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1051193" y="2366144"/>
            <a:ext cx="10743227" cy="3414693"/>
          </a:xfrm>
        </p:spPr>
        <p:txBody>
          <a:bodyPr>
            <a:noAutofit/>
          </a:bodyPr>
          <a:lstStyle/>
          <a:p>
            <a:pPr marL="342900" lvl="0" indent="-342900" algn="just">
              <a:lnSpc>
                <a:spcPct val="100000"/>
              </a:lnSpc>
              <a:spcBef>
                <a:spcPts val="0"/>
              </a:spcBef>
              <a:spcAft>
                <a:spcPts val="100"/>
              </a:spcAft>
              <a:buFont typeface="Wingdings" panose="05000000000000000000" pitchFamily="2" charset="2"/>
              <a:buChar char=""/>
            </a:pP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Organizarea de către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autorităţile</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administraţiei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publice locale, prin intermediul serviciului public de asistență socială (SPAS), a </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campaniilor de informare a </a:t>
            </a:r>
            <a:r>
              <a:rPr lang="ro-RO" sz="1700" b="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părinţilor</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vederea:</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100"/>
              </a:spcAft>
            </a:pPr>
            <a:r>
              <a:rPr lang="ro-RO" sz="1700" b="1" kern="0" dirty="0">
                <a:solidFill>
                  <a:srgbClr val="222222"/>
                </a:solidFill>
                <a:effectLst/>
                <a:latin typeface="Trebuchet MS" panose="020B0603020202020204" pitchFamily="34" charset="0"/>
                <a:ea typeface="Times New Roman" panose="02020603050405020304" pitchFamily="18" charset="0"/>
                <a:cs typeface="Calibri" panose="020F0502020204030204" pitchFamily="34" charset="0"/>
              </a:rPr>
              <a:t>        a)</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conştientizării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către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 riscurilor asumate prin plecarea lor la muncă în străinătate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Bef>
                <a:spcPts val="0"/>
              </a:spcBef>
              <a:spcAft>
                <a:spcPts val="100"/>
              </a:spcAft>
            </a:pPr>
            <a:r>
              <a:rPr lang="ro-RO" sz="1700" b="1" kern="0" dirty="0">
                <a:solidFill>
                  <a:srgbClr val="222222"/>
                </a:solidFill>
                <a:effectLst/>
                <a:latin typeface="Trebuchet MS" panose="020B0603020202020204" pitchFamily="34" charset="0"/>
                <a:ea typeface="Times New Roman" panose="02020603050405020304" pitchFamily="18" charset="0"/>
                <a:cs typeface="Calibri" panose="020F0502020204030204" pitchFamily="34" charset="0"/>
              </a:rPr>
              <a:t>        b)</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informării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părinţilor</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cu privire la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obligaţiile</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ce le revin în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situaţia</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care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intenţionează</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să plece în       	străinătate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0000"/>
              </a:lnSpc>
              <a:spcBef>
                <a:spcPts val="0"/>
              </a:spcBef>
              <a:spcAft>
                <a:spcPts val="300"/>
              </a:spcAft>
              <a:buFont typeface="Wingdings" panose="05000000000000000000" pitchFamily="2" charset="2"/>
              <a:buChar char=""/>
            </a:pPr>
            <a:r>
              <a:rPr lang="ro-RO" sz="1700" kern="0" dirty="0">
                <a:solidFill>
                  <a:srgbClr val="444444"/>
                </a:solidFill>
                <a:latin typeface="Trebuchet MS" panose="020B0603020202020204" pitchFamily="34" charset="0"/>
                <a:cs typeface="Calibri" panose="020F0502020204030204" pitchFamily="34" charset="0"/>
              </a:rPr>
              <a:t>Obligații stabilite pentru părinți, pentru SPAS și alte aspecte privind </a:t>
            </a:r>
            <a:r>
              <a:rPr lang="ro-RO" sz="1700" b="1" kern="0" dirty="0">
                <a:solidFill>
                  <a:srgbClr val="444444"/>
                </a:solidFill>
                <a:latin typeface="Trebuchet MS" panose="020B0603020202020204" pitchFamily="34" charset="0"/>
                <a:cs typeface="Calibri" panose="020F0502020204030204" pitchFamily="34" charset="0"/>
              </a:rPr>
              <a:t>procesul delegării temporare a autorității părintești </a:t>
            </a:r>
            <a:r>
              <a:rPr lang="ro-RO" sz="1700" kern="0" dirty="0">
                <a:solidFill>
                  <a:srgbClr val="444444"/>
                </a:solidFill>
                <a:latin typeface="Trebuchet MS" panose="020B0603020202020204" pitchFamily="34" charset="0"/>
                <a:cs typeface="Calibri" panose="020F0502020204030204" pitchFamily="34" charset="0"/>
              </a:rPr>
              <a:t>către persoana desemnată să îngrijească copilul rămas în țară;</a:t>
            </a:r>
          </a:p>
          <a:p>
            <a:pPr marL="342900" lvl="0" indent="-342900" algn="just">
              <a:lnSpc>
                <a:spcPct val="100000"/>
              </a:lnSpc>
              <a:spcBef>
                <a:spcPts val="0"/>
              </a:spcBef>
              <a:spcAft>
                <a:spcPts val="300"/>
              </a:spcAft>
              <a:buFont typeface="Wingdings" panose="05000000000000000000" pitchFamily="2" charset="2"/>
              <a:buChar char=""/>
            </a:pP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Obligaţii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pentru SPAS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CJRAE (cen</a:t>
            </a:r>
            <a:r>
              <a:rPr lang="ro-RO" sz="1700" kern="0" dirty="0">
                <a:solidFill>
                  <a:srgbClr val="444444"/>
                </a:solidFill>
                <a:latin typeface="Trebuchet MS" panose="020B0603020202020204" pitchFamily="34" charset="0"/>
                <a:ea typeface="Times New Roman" panose="02020603050405020304" pitchFamily="18" charset="0"/>
                <a:cs typeface="Calibri" panose="020F0502020204030204" pitchFamily="34" charset="0"/>
              </a:rPr>
              <a:t>trul județean de resurse și asistență educațională din subordinea inspectoratelor școlare) </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de a dezvolta </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servicii de consiliere specializată destinate copilului care a revenit în </a:t>
            </a:r>
            <a:r>
              <a:rPr lang="ro-RO" sz="1700" b="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ţară</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după o perioadă de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şedere</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străinătate alături de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mai mare de 1 an.</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300"/>
              </a:spcAft>
              <a:buFont typeface="Wingdings" panose="05000000000000000000" pitchFamily="2" charset="2"/>
              <a:buChar char=""/>
            </a:pPr>
            <a:r>
              <a:rPr lang="ro-RO" sz="1700" kern="0" dirty="0">
                <a:solidFill>
                  <a:srgbClr val="444444"/>
                </a:solidFill>
                <a:latin typeface="Trebuchet MS" panose="020B0603020202020204" pitchFamily="34" charset="0"/>
                <a:ea typeface="Times New Roman" panose="02020603050405020304" pitchFamily="18" charset="0"/>
                <a:cs typeface="Calibri" panose="020F0502020204030204" pitchFamily="34" charset="0"/>
              </a:rPr>
              <a:t>S</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tabilirea prin hotărâre a Guvernului a </a:t>
            </a:r>
            <a:r>
              <a:rPr lang="ro-RO" sz="1700" b="1" i="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Procedurii de monitorizare </a:t>
            </a:r>
            <a:r>
              <a:rPr lang="ro-RO" sz="1700" i="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 modului de </a:t>
            </a:r>
            <a:r>
              <a:rPr lang="ro-RO" sz="1700" i="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creştere</a:t>
            </a:r>
            <a:r>
              <a:rPr lang="ro-RO" sz="1700" i="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i="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i="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îngrijire a copilului cu </a:t>
            </a:r>
            <a:r>
              <a:rPr lang="ro-RO" sz="1700" i="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a:t>
            </a:r>
            <a:r>
              <a:rPr lang="ro-RO" sz="1700" i="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i="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plecaţi</a:t>
            </a:r>
            <a:r>
              <a:rPr lang="ro-RO" sz="1700" i="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la muncă în străinătate, precum </a:t>
            </a:r>
            <a:r>
              <a:rPr lang="ro-RO" sz="1700" i="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i="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serviciile de care </a:t>
            </a:r>
            <a:r>
              <a:rPr lang="ro-RO" sz="1700" i="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aceştia</a:t>
            </a:r>
            <a:r>
              <a:rPr lang="ro-RO" sz="1700" i="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pot beneficia</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itlu 10">
            <a:extLst>
              <a:ext uri="{FF2B5EF4-FFF2-40B4-BE49-F238E27FC236}">
                <a16:creationId xmlns:a16="http://schemas.microsoft.com/office/drawing/2014/main" id="{170739DE-608B-E15E-609F-9892EE54147E}"/>
              </a:ext>
            </a:extLst>
          </p:cNvPr>
          <p:cNvSpPr txBox="1">
            <a:spLocks/>
          </p:cNvSpPr>
          <p:nvPr/>
        </p:nvSpPr>
        <p:spPr>
          <a:xfrm>
            <a:off x="839174" y="1693044"/>
            <a:ext cx="10743226" cy="6889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7000"/>
              </a:lnSpc>
              <a:spcAft>
                <a:spcPts val="800"/>
              </a:spcAft>
            </a:pPr>
            <a:r>
              <a:rPr lang="ro-RO" sz="1650" kern="100" dirty="0">
                <a:latin typeface="Trebuchet MS" panose="020B0603020202020204" pitchFamily="34" charset="0"/>
                <a:ea typeface="Calibri" panose="020F0502020204030204" pitchFamily="34" charset="0"/>
                <a:cs typeface="Times New Roman" panose="02020603050405020304" pitchFamily="18" charset="0"/>
              </a:rPr>
              <a:t>I. Secțiunea </a:t>
            </a:r>
            <a:r>
              <a:rPr lang="ro-RO" sz="1650" i="1" kern="100" dirty="0" err="1">
                <a:latin typeface="Trebuchet MS" panose="020B0603020202020204" pitchFamily="34" charset="0"/>
                <a:ea typeface="Calibri" panose="020F0502020204030204" pitchFamily="34" charset="0"/>
                <a:cs typeface="Times New Roman" panose="02020603050405020304" pitchFamily="18" charset="0"/>
              </a:rPr>
              <a:t>Protecţia</a:t>
            </a:r>
            <a:r>
              <a:rPr lang="ro-RO" sz="1650" i="1" kern="100" dirty="0">
                <a:latin typeface="Trebuchet MS" panose="020B0603020202020204" pitchFamily="34" charset="0"/>
                <a:ea typeface="Calibri" panose="020F0502020204030204" pitchFamily="34" charset="0"/>
                <a:cs typeface="Times New Roman" panose="02020603050405020304" pitchFamily="18" charset="0"/>
              </a:rPr>
              <a:t> copilului cu </a:t>
            </a:r>
            <a:r>
              <a:rPr lang="ro-RO" sz="1650" i="1" kern="100" dirty="0" err="1">
                <a:latin typeface="Trebuchet MS" panose="020B0603020202020204" pitchFamily="34" charset="0"/>
                <a:ea typeface="Calibri" panose="020F0502020204030204" pitchFamily="34" charset="0"/>
                <a:cs typeface="Times New Roman" panose="02020603050405020304" pitchFamily="18" charset="0"/>
              </a:rPr>
              <a:t>părinţi</a:t>
            </a:r>
            <a:r>
              <a:rPr lang="ro-RO" sz="1650" i="1" kern="100" dirty="0">
                <a:latin typeface="Trebuchet MS" panose="020B0603020202020204" pitchFamily="34" charset="0"/>
                <a:ea typeface="Calibri" panose="020F0502020204030204" pitchFamily="34" charset="0"/>
                <a:cs typeface="Times New Roman" panose="02020603050405020304" pitchFamily="18" charset="0"/>
              </a:rPr>
              <a:t> </a:t>
            </a:r>
            <a:r>
              <a:rPr lang="ro-RO" sz="1650" i="1" kern="100" dirty="0" err="1">
                <a:latin typeface="Trebuchet MS" panose="020B0603020202020204" pitchFamily="34" charset="0"/>
                <a:ea typeface="Calibri" panose="020F0502020204030204" pitchFamily="34" charset="0"/>
                <a:cs typeface="Times New Roman" panose="02020603050405020304" pitchFamily="18" charset="0"/>
              </a:rPr>
              <a:t>plecaţi</a:t>
            </a:r>
            <a:r>
              <a:rPr lang="ro-RO" sz="1650" i="1" kern="100" dirty="0">
                <a:latin typeface="Trebuchet MS" panose="020B0603020202020204" pitchFamily="34" charset="0"/>
                <a:ea typeface="Calibri" panose="020F0502020204030204" pitchFamily="34" charset="0"/>
                <a:cs typeface="Times New Roman" panose="02020603050405020304" pitchFamily="18" charset="0"/>
              </a:rPr>
              <a:t> la muncă în străinătate </a:t>
            </a:r>
            <a:r>
              <a:rPr lang="ro-RO" sz="1650" kern="100" dirty="0">
                <a:latin typeface="Trebuchet MS" panose="020B0603020202020204" pitchFamily="34" charset="0"/>
                <a:ea typeface="Calibri" panose="020F0502020204030204" pitchFamily="34" charset="0"/>
                <a:cs typeface="Times New Roman" panose="02020603050405020304" pitchFamily="18" charset="0"/>
              </a:rPr>
              <a:t>din </a:t>
            </a:r>
            <a:r>
              <a:rPr lang="ro-RO" sz="1650" kern="100" dirty="0">
                <a:effectLst/>
                <a:latin typeface="Trebuchet MS" panose="020B0603020202020204" pitchFamily="34" charset="0"/>
                <a:ea typeface="Calibri" panose="020F0502020204030204" pitchFamily="34" charset="0"/>
                <a:cs typeface="Times New Roman" panose="02020603050405020304" pitchFamily="18" charset="0"/>
              </a:rPr>
              <a:t>Legea nr. 272/2004 privind </a:t>
            </a:r>
            <a:r>
              <a:rPr lang="ro-RO" sz="1650" kern="100" dirty="0" err="1">
                <a:effectLst/>
                <a:latin typeface="Trebuchet MS" panose="020B0603020202020204" pitchFamily="34" charset="0"/>
                <a:ea typeface="Calibri" panose="020F0502020204030204" pitchFamily="34" charset="0"/>
                <a:cs typeface="Times New Roman" panose="02020603050405020304" pitchFamily="18" charset="0"/>
              </a:rPr>
              <a:t>protecţia</a:t>
            </a:r>
            <a:r>
              <a:rPr lang="ro-RO" sz="1650" kern="1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1650" kern="100" dirty="0" err="1">
                <a:effectLst/>
                <a:latin typeface="Trebuchet MS" panose="020B0603020202020204" pitchFamily="34" charset="0"/>
                <a:ea typeface="Calibri" panose="020F0502020204030204" pitchFamily="34" charset="0"/>
                <a:cs typeface="Times New Roman" panose="02020603050405020304" pitchFamily="18" charset="0"/>
              </a:rPr>
              <a:t>şi</a:t>
            </a:r>
            <a:r>
              <a:rPr lang="ro-RO" sz="1650" kern="100" dirty="0">
                <a:effectLst/>
                <a:latin typeface="Trebuchet MS" panose="020B0603020202020204" pitchFamily="34" charset="0"/>
                <a:ea typeface="Calibri" panose="020F0502020204030204" pitchFamily="34" charset="0"/>
                <a:cs typeface="Times New Roman" panose="02020603050405020304" pitchFamily="18" charset="0"/>
              </a:rPr>
              <a:t> promovarea drepturilor copilului, republicată, cu modificările și completările ulterioare</a:t>
            </a:r>
            <a:r>
              <a:rPr lang="ro-RO" sz="1650" i="1" kern="1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1650" kern="100" dirty="0">
                <a:effectLst/>
                <a:latin typeface="Trebuchet MS" panose="020B0603020202020204" pitchFamily="34" charset="0"/>
                <a:ea typeface="Calibri" panose="020F0502020204030204" pitchFamily="34" charset="0"/>
                <a:cs typeface="Times New Roman" panose="02020603050405020304" pitchFamily="18" charset="0"/>
              </a:rPr>
              <a:t>prevede: </a:t>
            </a:r>
            <a:endParaRPr lang="ro-RO" sz="165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0876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779374" y="546432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20" name="Titlu 19">
            <a:extLst>
              <a:ext uri="{FF2B5EF4-FFF2-40B4-BE49-F238E27FC236}">
                <a16:creationId xmlns:a16="http://schemas.microsoft.com/office/drawing/2014/main" id="{0C978B13-4C86-9826-5116-DCA8D79272EB}"/>
              </a:ext>
            </a:extLst>
          </p:cNvPr>
          <p:cNvSpPr>
            <a:spLocks noGrp="1"/>
          </p:cNvSpPr>
          <p:nvPr>
            <p:ph type="title"/>
          </p:nvPr>
        </p:nvSpPr>
        <p:spPr>
          <a:xfrm>
            <a:off x="889963" y="977789"/>
            <a:ext cx="10515600" cy="831768"/>
          </a:xfrm>
        </p:spPr>
        <p:txBody>
          <a:bodyPr>
            <a:normAutofit/>
          </a:bodyPr>
          <a:lstStyle/>
          <a:p>
            <a:pPr marL="285750" indent="-285750">
              <a:buFont typeface="Wingdings" panose="05000000000000000000" pitchFamily="2" charset="2"/>
              <a:buChar char="v"/>
            </a:pPr>
            <a:r>
              <a:rPr lang="ro-RO" sz="1800" kern="0" dirty="0">
                <a:solidFill>
                  <a:srgbClr val="444444"/>
                </a:solidFill>
                <a:latin typeface="Trebuchet MS" panose="020B0603020202020204" pitchFamily="34" charset="0"/>
                <a:cs typeface="Calibri" panose="020F0502020204030204" pitchFamily="34" charset="0"/>
              </a:rPr>
              <a:t>Aspecte privind procesul delegării temporare a autorității părintești către persoana desemnată de părinte/părinți:</a:t>
            </a:r>
            <a:br>
              <a:rPr lang="ro-RO" sz="1600" kern="0" dirty="0">
                <a:solidFill>
                  <a:srgbClr val="444444"/>
                </a:solidFill>
                <a:latin typeface="Trebuchet MS" panose="020B0603020202020204" pitchFamily="34" charset="0"/>
                <a:cs typeface="Calibri" panose="020F0502020204030204" pitchFamily="34" charset="0"/>
              </a:rPr>
            </a:br>
            <a:endParaRPr lang="ro-RO" sz="1600" dirty="0"/>
          </a:p>
        </p:txBody>
      </p:sp>
      <p:sp>
        <p:nvSpPr>
          <p:cNvPr id="12" name="Subtitlu 11">
            <a:extLst>
              <a:ext uri="{FF2B5EF4-FFF2-40B4-BE49-F238E27FC236}">
                <a16:creationId xmlns:a16="http://schemas.microsoft.com/office/drawing/2014/main" id="{66E097CA-F17B-F390-FFBC-02DEAD9C477E}"/>
              </a:ext>
            </a:extLst>
          </p:cNvPr>
          <p:cNvSpPr>
            <a:spLocks noGrp="1"/>
          </p:cNvSpPr>
          <p:nvPr>
            <p:ph idx="1"/>
          </p:nvPr>
        </p:nvSpPr>
        <p:spPr>
          <a:xfrm>
            <a:off x="821035" y="1633132"/>
            <a:ext cx="10515600" cy="3831195"/>
          </a:xfrm>
        </p:spPr>
        <p:txBody>
          <a:bodyPr>
            <a:noAutofit/>
          </a:bodyPr>
          <a:lstStyle/>
          <a:p>
            <a:pPr algn="just">
              <a:lnSpc>
                <a:spcPct val="107000"/>
              </a:lnSpc>
              <a:spcAft>
                <a:spcPts val="480"/>
              </a:spcAft>
            </a:pP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 situația plecării în străinătate a ambilor părinți/a părintelui care exercită singur autoritatea părintească sau la care locuiește copilul/a tutorelui, aceștia/acesta au/are </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obligația de a notifica respectiva </a:t>
            </a:r>
            <a:r>
              <a:rPr lang="ro-RO" sz="1700" b="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intenţie</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SPAS de la domiciliu, </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cu minimum 40 de zile înainte de a părăsi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ţara</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desemnând totodată persoana</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grija căreia va rămâne copilul pe perioada absenței.</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480"/>
              </a:spcAft>
            </a:pP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Procedura de delegare temporară a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autorităţii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părinteşti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poate fi inițiată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și de către părinții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care sunt deja plecați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la muncă în străinătate, acesta având obligația de a transmite de îndată SPAS din raza de domiciliu notificarea cu privire la desemnarea persoanei care se ocupă de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întreţinerea</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copilului pe perioada </a:t>
            </a:r>
            <a:r>
              <a:rPr lang="ro-RO" sz="1700" kern="100" dirty="0" err="1">
                <a:effectLst/>
                <a:latin typeface="Trebuchet MS" panose="020B0603020202020204" pitchFamily="34" charset="0"/>
                <a:ea typeface="Calibri" panose="020F0502020204030204" pitchFamily="34" charset="0"/>
                <a:cs typeface="Times New Roman" panose="02020603050405020304" pitchFamily="18" charset="0"/>
              </a:rPr>
              <a:t>absenţei</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 sale.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480"/>
              </a:spcAft>
            </a:pP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Persoana desemnată </a:t>
            </a:r>
            <a:r>
              <a:rPr lang="ro-RO" sz="1700" b="1"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trebuie</a:t>
            </a:r>
            <a:r>
              <a:rPr lang="ro-RO" sz="1700"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să facă parte </a:t>
            </a:r>
            <a:r>
              <a:rPr lang="ro-RO" sz="1700"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din familia extinsă sau dintre rudele, altele decât cele de gradul III inclusiv, afinii, prietenii familiei ori ai familiei extinse a copilului </a:t>
            </a:r>
            <a:r>
              <a:rPr lang="ro-RO" sz="1700" kern="0" dirty="0" err="1">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faţă</a:t>
            </a:r>
            <a:r>
              <a:rPr lang="ro-RO" sz="1700"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 de care acesta a dezvoltat </a:t>
            </a:r>
            <a:r>
              <a:rPr lang="ro-RO" sz="1700" kern="0" dirty="0" err="1">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relaţii</a:t>
            </a:r>
            <a:r>
              <a:rPr lang="ro-RO" sz="1700"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 de </a:t>
            </a:r>
            <a:r>
              <a:rPr lang="ro-RO" sz="1700" kern="0" dirty="0" err="1">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ataşament</a:t>
            </a:r>
            <a:r>
              <a:rPr lang="ro-RO" sz="1700"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 sau alături de care s-a bucurat de </a:t>
            </a:r>
            <a:r>
              <a:rPr lang="ro-RO" sz="1700" kern="0" dirty="0" err="1">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viaţa</a:t>
            </a:r>
            <a:r>
              <a:rPr lang="ro-RO" sz="1700"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 de familie, </a:t>
            </a:r>
            <a:r>
              <a:rPr lang="ro-RO" sz="1700" b="1"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să aibă minimum 18 ani </a:t>
            </a:r>
            <a:r>
              <a:rPr lang="ro-RO" sz="1700" kern="0" dirty="0" err="1">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să îndeplinească </a:t>
            </a:r>
            <a:r>
              <a:rPr lang="ro-RO" sz="1700" b="1" kern="0" dirty="0" err="1">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condiţiile</a:t>
            </a:r>
            <a:r>
              <a:rPr lang="ro-RO" sz="1700" b="1"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 materiale </a:t>
            </a:r>
            <a:r>
              <a:rPr lang="ro-RO" sz="1700" b="1" kern="0" dirty="0" err="1">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b="1"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kern="0" dirty="0" err="1">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garanţiile</a:t>
            </a:r>
            <a:r>
              <a:rPr lang="ro-RO" sz="1700" b="1"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 morale necesare </a:t>
            </a:r>
            <a:r>
              <a:rPr lang="ro-RO" sz="1700" b="1" kern="0" dirty="0" err="1">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creşterii</a:t>
            </a:r>
            <a:r>
              <a:rPr lang="ro-RO" sz="1700" b="1"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kern="0" dirty="0" err="1">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b="1"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 îngrijirii unui copil</a:t>
            </a:r>
            <a:r>
              <a:rPr lang="ro-RO" sz="1700" kern="0" dirty="0">
                <a:solidFill>
                  <a:srgbClr val="333333"/>
                </a:solidFill>
                <a:effectLst/>
                <a:latin typeface="Trebuchet MS" panose="020B0603020202020204" pitchFamily="34" charset="0"/>
                <a:ea typeface="Times New Roman" panose="02020603050405020304" pitchFamily="18" charset="0"/>
                <a:cs typeface="Calibri" panose="020F0502020204030204" pitchFamily="34" charset="0"/>
              </a:rPr>
              <a:t>.</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100"/>
              </a:spcAft>
              <a:buNone/>
            </a:pPr>
            <a:endParaRPr lang="ro-RO" sz="1700" kern="0" dirty="0">
              <a:solidFill>
                <a:srgbClr val="444444"/>
              </a:solidFill>
              <a:latin typeface="Trebuchet MS" panose="020B0603020202020204" pitchFamily="34" charset="0"/>
              <a:cs typeface="Calibri" panose="020F0502020204030204" pitchFamily="34" charset="0"/>
            </a:endParaRPr>
          </a:p>
        </p:txBody>
      </p:sp>
      <p:sp>
        <p:nvSpPr>
          <p:cNvPr id="15" name="Subtitlu 11">
            <a:extLst>
              <a:ext uri="{FF2B5EF4-FFF2-40B4-BE49-F238E27FC236}">
                <a16:creationId xmlns:a16="http://schemas.microsoft.com/office/drawing/2014/main" id="{3D7006B8-B760-9F15-A29C-C05815DB75B7}"/>
              </a:ext>
            </a:extLst>
          </p:cNvPr>
          <p:cNvSpPr txBox="1">
            <a:spLocks/>
          </p:cNvSpPr>
          <p:nvPr/>
        </p:nvSpPr>
        <p:spPr>
          <a:xfrm>
            <a:off x="924561" y="1846183"/>
            <a:ext cx="10446404" cy="34984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200"/>
              </a:spcBef>
              <a:spcAft>
                <a:spcPts val="300"/>
              </a:spcAft>
            </a:pP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3864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779374" y="546432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20" name="Titlu 19">
            <a:extLst>
              <a:ext uri="{FF2B5EF4-FFF2-40B4-BE49-F238E27FC236}">
                <a16:creationId xmlns:a16="http://schemas.microsoft.com/office/drawing/2014/main" id="{0C978B13-4C86-9826-5116-DCA8D79272EB}"/>
              </a:ext>
            </a:extLst>
          </p:cNvPr>
          <p:cNvSpPr>
            <a:spLocks noGrp="1"/>
          </p:cNvSpPr>
          <p:nvPr>
            <p:ph type="title"/>
          </p:nvPr>
        </p:nvSpPr>
        <p:spPr>
          <a:xfrm>
            <a:off x="889963" y="958766"/>
            <a:ext cx="10515600" cy="831768"/>
          </a:xfrm>
        </p:spPr>
        <p:txBody>
          <a:bodyPr>
            <a:normAutofit/>
          </a:bodyPr>
          <a:lstStyle/>
          <a:p>
            <a:pPr marL="285750" indent="-285750">
              <a:buFont typeface="Wingdings" panose="05000000000000000000" pitchFamily="2" charset="2"/>
              <a:buChar char="v"/>
            </a:pPr>
            <a:r>
              <a:rPr lang="ro-RO" sz="1800" kern="0" dirty="0">
                <a:solidFill>
                  <a:srgbClr val="444444"/>
                </a:solidFill>
                <a:latin typeface="Trebuchet MS" panose="020B0603020202020204" pitchFamily="34" charset="0"/>
                <a:cs typeface="Calibri" panose="020F0502020204030204" pitchFamily="34" charset="0"/>
              </a:rPr>
              <a:t>Aspecte privind procesul delegării temporare a autorității părintești către persoana desemnată de părinte/părinți:</a:t>
            </a:r>
            <a:br>
              <a:rPr lang="ro-RO" sz="1600" kern="0" dirty="0">
                <a:solidFill>
                  <a:srgbClr val="444444"/>
                </a:solidFill>
                <a:latin typeface="Trebuchet MS" panose="020B0603020202020204" pitchFamily="34" charset="0"/>
                <a:cs typeface="Calibri" panose="020F0502020204030204" pitchFamily="34" charset="0"/>
              </a:rPr>
            </a:br>
            <a:endParaRPr lang="ro-RO" sz="1600" dirty="0"/>
          </a:p>
        </p:txBody>
      </p:sp>
      <p:sp>
        <p:nvSpPr>
          <p:cNvPr id="12" name="Subtitlu 11">
            <a:extLst>
              <a:ext uri="{FF2B5EF4-FFF2-40B4-BE49-F238E27FC236}">
                <a16:creationId xmlns:a16="http://schemas.microsoft.com/office/drawing/2014/main" id="{66E097CA-F17B-F390-FFBC-02DEAD9C477E}"/>
              </a:ext>
            </a:extLst>
          </p:cNvPr>
          <p:cNvSpPr>
            <a:spLocks noGrp="1"/>
          </p:cNvSpPr>
          <p:nvPr>
            <p:ph idx="1"/>
          </p:nvPr>
        </p:nvSpPr>
        <p:spPr>
          <a:xfrm>
            <a:off x="812653" y="1691197"/>
            <a:ext cx="10515600" cy="3950925"/>
          </a:xfrm>
        </p:spPr>
        <p:txBody>
          <a:bodyPr>
            <a:noAutofit/>
          </a:bodyPr>
          <a:lstStyle/>
          <a:p>
            <a:pPr algn="just">
              <a:lnSpc>
                <a:spcPct val="107000"/>
              </a:lnSpc>
              <a:spcBef>
                <a:spcPts val="0"/>
              </a:spcBef>
              <a:spcAft>
                <a:spcPts val="300"/>
              </a:spcAft>
            </a:pP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Procedura de delegare temporară a </a:t>
            </a:r>
            <a:r>
              <a:rPr lang="ro-RO" sz="1700" b="1" kern="100" dirty="0" err="1">
                <a:effectLst/>
                <a:latin typeface="Trebuchet MS" panose="020B0603020202020204" pitchFamily="34" charset="0"/>
                <a:ea typeface="Calibri" panose="020F0502020204030204" pitchFamily="34" charset="0"/>
                <a:cs typeface="Times New Roman" panose="02020603050405020304" pitchFamily="18" charset="0"/>
              </a:rPr>
              <a:t>autorităţii</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 </a:t>
            </a:r>
            <a:r>
              <a:rPr lang="ro-RO" sz="1700" b="1" kern="100" dirty="0" err="1">
                <a:effectLst/>
                <a:latin typeface="Trebuchet MS" panose="020B0603020202020204" pitchFamily="34" charset="0"/>
                <a:ea typeface="Calibri" panose="020F0502020204030204" pitchFamily="34" charset="0"/>
                <a:cs typeface="Times New Roman" panose="02020603050405020304" pitchFamily="18" charset="0"/>
              </a:rPr>
              <a:t>părinteşti</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 este continuată la instanța de tutelă </a:t>
            </a:r>
            <a:r>
              <a:rPr lang="ro-RO" sz="1700" kern="100" dirty="0">
                <a:effectLst/>
                <a:latin typeface="Trebuchet MS" panose="020B0603020202020204" pitchFamily="34" charset="0"/>
                <a:ea typeface="Calibri" panose="020F0502020204030204" pitchFamily="34" charset="0"/>
                <a:cs typeface="Times New Roman" panose="02020603050405020304" pitchFamily="18" charset="0"/>
              </a:rPr>
              <a:t>(Judecătoria competentă teritorial), care confirmă persoana </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întreţinerea</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căreia va rămâne copilul.</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300"/>
              </a:spcAft>
            </a:pP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La cererea adresată instanței de judecată se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ataşează</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acte din care să rezulte îndeplinirea de către persoana desemnată a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condiţiilor</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legale menționate mai sus, precum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raportul de anchetă psihosocială </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întocmit de SPAS de la domiciliul persoanei desemnate.</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300"/>
              </a:spcAft>
            </a:pP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Instanța ascultă persoana desemnată căreia urmează să-i fie delegată autoritatea părintească (aceasta își exprimă acordul personal în fața instanței), ascultă copilul cu vârsta peste 10 ani, </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soluționează cererea</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delegare a drepturilor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îndatoririlor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părinteşti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procedură necontencioasă, în termen de 3 zile de la depunerea cererii.</a:t>
            </a:r>
          </a:p>
          <a:p>
            <a:pPr algn="just">
              <a:lnSpc>
                <a:spcPct val="107000"/>
              </a:lnSpc>
              <a:spcBef>
                <a:spcPts val="0"/>
              </a:spcBef>
              <a:spcAft>
                <a:spcPts val="300"/>
              </a:spcAft>
            </a:pPr>
            <a:r>
              <a:rPr lang="ro-RO" sz="1700" kern="0" dirty="0" err="1">
                <a:solidFill>
                  <a:srgbClr val="444444"/>
                </a:solidFill>
                <a:latin typeface="Trebuchet MS" panose="020B0603020202020204" pitchFamily="34" charset="0"/>
                <a:cs typeface="Calibri" panose="020F0502020204030204" pitchFamily="34" charset="0"/>
              </a:rPr>
              <a:t>Instanţa</a:t>
            </a:r>
            <a:r>
              <a:rPr lang="ro-RO" sz="1700" kern="0" dirty="0">
                <a:solidFill>
                  <a:srgbClr val="444444"/>
                </a:solidFill>
                <a:latin typeface="Trebuchet MS" panose="020B0603020202020204" pitchFamily="34" charset="0"/>
                <a:cs typeface="Calibri" panose="020F0502020204030204" pitchFamily="34" charset="0"/>
              </a:rPr>
              <a:t> dispune </a:t>
            </a:r>
            <a:r>
              <a:rPr lang="ro-RO" sz="1700" b="1" kern="0" dirty="0">
                <a:solidFill>
                  <a:srgbClr val="444444"/>
                </a:solidFill>
                <a:latin typeface="Trebuchet MS" panose="020B0603020202020204" pitchFamily="34" charset="0"/>
                <a:cs typeface="Calibri" panose="020F0502020204030204" pitchFamily="34" charset="0"/>
              </a:rPr>
              <a:t>delegarea temporară a </a:t>
            </a:r>
            <a:r>
              <a:rPr lang="ro-RO" sz="1700" b="1" kern="0" dirty="0" err="1">
                <a:solidFill>
                  <a:srgbClr val="444444"/>
                </a:solidFill>
                <a:latin typeface="Trebuchet MS" panose="020B0603020202020204" pitchFamily="34" charset="0"/>
                <a:cs typeface="Calibri" panose="020F0502020204030204" pitchFamily="34" charset="0"/>
              </a:rPr>
              <a:t>autorităţii</a:t>
            </a:r>
            <a:r>
              <a:rPr lang="ro-RO" sz="1700" b="1" kern="0" dirty="0">
                <a:solidFill>
                  <a:srgbClr val="444444"/>
                </a:solidFill>
                <a:latin typeface="Trebuchet MS" panose="020B0603020202020204" pitchFamily="34" charset="0"/>
                <a:cs typeface="Calibri" panose="020F0502020204030204" pitchFamily="34" charset="0"/>
              </a:rPr>
              <a:t> </a:t>
            </a:r>
            <a:r>
              <a:rPr lang="ro-RO" sz="1700" b="1" kern="0" dirty="0" err="1">
                <a:solidFill>
                  <a:srgbClr val="444444"/>
                </a:solidFill>
                <a:latin typeface="Trebuchet MS" panose="020B0603020202020204" pitchFamily="34" charset="0"/>
                <a:cs typeface="Calibri" panose="020F0502020204030204" pitchFamily="34" charset="0"/>
              </a:rPr>
              <a:t>părinteşti</a:t>
            </a:r>
            <a:r>
              <a:rPr lang="ro-RO" sz="1700" b="1" kern="0" dirty="0">
                <a:solidFill>
                  <a:srgbClr val="444444"/>
                </a:solidFill>
                <a:latin typeface="Trebuchet MS" panose="020B0603020202020204" pitchFamily="34" charset="0"/>
                <a:cs typeface="Calibri" panose="020F0502020204030204" pitchFamily="34" charset="0"/>
              </a:rPr>
              <a:t> cu privire la persoana copilului, pentru o perioadă de maximum 1 an către persoana desemnată</a:t>
            </a:r>
            <a:r>
              <a:rPr lang="ro-RO" sz="1700" kern="0" dirty="0">
                <a:solidFill>
                  <a:srgbClr val="444444"/>
                </a:solidFill>
                <a:latin typeface="Trebuchet MS" panose="020B0603020202020204" pitchFamily="34" charset="0"/>
                <a:cs typeface="Calibri" panose="020F0502020204030204" pitchFamily="34" charset="0"/>
              </a:rPr>
              <a:t>. În </a:t>
            </a:r>
            <a:r>
              <a:rPr lang="ro-RO" sz="1700" kern="0" dirty="0" err="1">
                <a:solidFill>
                  <a:srgbClr val="444444"/>
                </a:solidFill>
                <a:latin typeface="Trebuchet MS" panose="020B0603020202020204" pitchFamily="34" charset="0"/>
                <a:cs typeface="Calibri" panose="020F0502020204030204" pitchFamily="34" charset="0"/>
              </a:rPr>
              <a:t>situaţia</a:t>
            </a:r>
            <a:r>
              <a:rPr lang="ro-RO" sz="1700" kern="0" dirty="0">
                <a:solidFill>
                  <a:srgbClr val="444444"/>
                </a:solidFill>
                <a:latin typeface="Trebuchet MS" panose="020B0603020202020204" pitchFamily="34" charset="0"/>
                <a:cs typeface="Calibri" panose="020F0502020204030204" pitchFamily="34" charset="0"/>
              </a:rPr>
              <a:t> în care </a:t>
            </a:r>
            <a:r>
              <a:rPr lang="ro-RO" sz="1700" kern="0" dirty="0" err="1">
                <a:solidFill>
                  <a:srgbClr val="444444"/>
                </a:solidFill>
                <a:latin typeface="Trebuchet MS" panose="020B0603020202020204" pitchFamily="34" charset="0"/>
                <a:cs typeface="Calibri" panose="020F0502020204030204" pitchFamily="34" charset="0"/>
              </a:rPr>
              <a:t>părinţii</a:t>
            </a:r>
            <a:r>
              <a:rPr lang="ro-RO" sz="1700" kern="0" dirty="0">
                <a:solidFill>
                  <a:srgbClr val="444444"/>
                </a:solidFill>
                <a:latin typeface="Trebuchet MS" panose="020B0603020202020204" pitchFamily="34" charset="0"/>
                <a:cs typeface="Calibri" panose="020F0502020204030204" pitchFamily="34" charset="0"/>
              </a:rPr>
              <a:t> nu revin în </a:t>
            </a:r>
            <a:r>
              <a:rPr lang="ro-RO" sz="1700" kern="0" dirty="0" err="1">
                <a:solidFill>
                  <a:srgbClr val="444444"/>
                </a:solidFill>
                <a:latin typeface="Trebuchet MS" panose="020B0603020202020204" pitchFamily="34" charset="0"/>
                <a:cs typeface="Calibri" panose="020F0502020204030204" pitchFamily="34" charset="0"/>
              </a:rPr>
              <a:t>ţară</a:t>
            </a:r>
            <a:r>
              <a:rPr lang="ro-RO" sz="1700" kern="0" dirty="0">
                <a:solidFill>
                  <a:srgbClr val="444444"/>
                </a:solidFill>
                <a:latin typeface="Trebuchet MS" panose="020B0603020202020204" pitchFamily="34" charset="0"/>
                <a:cs typeface="Calibri" panose="020F0502020204030204" pitchFamily="34" charset="0"/>
              </a:rPr>
              <a:t>, </a:t>
            </a:r>
            <a:r>
              <a:rPr lang="ro-RO" sz="1700" kern="0" dirty="0" err="1">
                <a:solidFill>
                  <a:srgbClr val="444444"/>
                </a:solidFill>
                <a:latin typeface="Trebuchet MS" panose="020B0603020202020204" pitchFamily="34" charset="0"/>
                <a:cs typeface="Calibri" panose="020F0502020204030204" pitchFamily="34" charset="0"/>
              </a:rPr>
              <a:t>instanţa</a:t>
            </a:r>
            <a:r>
              <a:rPr lang="ro-RO" sz="1700" kern="0" dirty="0">
                <a:solidFill>
                  <a:srgbClr val="444444"/>
                </a:solidFill>
                <a:latin typeface="Trebuchet MS" panose="020B0603020202020204" pitchFamily="34" charset="0"/>
                <a:cs typeface="Calibri" panose="020F0502020204030204" pitchFamily="34" charset="0"/>
              </a:rPr>
              <a:t> </a:t>
            </a:r>
            <a:r>
              <a:rPr lang="ro-RO" sz="1700" b="1" kern="0" dirty="0">
                <a:solidFill>
                  <a:srgbClr val="444444"/>
                </a:solidFill>
                <a:latin typeface="Trebuchet MS" panose="020B0603020202020204" pitchFamily="34" charset="0"/>
                <a:cs typeface="Calibri" panose="020F0502020204030204" pitchFamily="34" charset="0"/>
              </a:rPr>
              <a:t>poate prelungi </a:t>
            </a:r>
            <a:r>
              <a:rPr lang="ro-RO" sz="1700" kern="0" dirty="0">
                <a:solidFill>
                  <a:srgbClr val="444444"/>
                </a:solidFill>
                <a:latin typeface="Trebuchet MS" panose="020B0603020202020204" pitchFamily="34" charset="0"/>
                <a:cs typeface="Calibri" panose="020F0502020204030204" pitchFamily="34" charset="0"/>
              </a:rPr>
              <a:t>succesiv delegarea temporară, pe durata lipsei acestora, </a:t>
            </a:r>
            <a:r>
              <a:rPr lang="ro-RO" sz="1700" b="1" kern="0" dirty="0">
                <a:solidFill>
                  <a:srgbClr val="444444"/>
                </a:solidFill>
                <a:latin typeface="Trebuchet MS" panose="020B0603020202020204" pitchFamily="34" charset="0"/>
                <a:cs typeface="Calibri" panose="020F0502020204030204" pitchFamily="34" charset="0"/>
              </a:rPr>
              <a:t>pentru perioade de cel mult 1 an.</a:t>
            </a:r>
          </a:p>
        </p:txBody>
      </p:sp>
      <p:sp>
        <p:nvSpPr>
          <p:cNvPr id="15" name="Subtitlu 11">
            <a:extLst>
              <a:ext uri="{FF2B5EF4-FFF2-40B4-BE49-F238E27FC236}">
                <a16:creationId xmlns:a16="http://schemas.microsoft.com/office/drawing/2014/main" id="{3D7006B8-B760-9F15-A29C-C05815DB75B7}"/>
              </a:ext>
            </a:extLst>
          </p:cNvPr>
          <p:cNvSpPr txBox="1">
            <a:spLocks/>
          </p:cNvSpPr>
          <p:nvPr/>
        </p:nvSpPr>
        <p:spPr>
          <a:xfrm>
            <a:off x="924561" y="1846183"/>
            <a:ext cx="10446404" cy="34984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200"/>
              </a:spcBef>
              <a:spcAft>
                <a:spcPts val="300"/>
              </a:spcAft>
            </a:pP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2535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779374" y="546432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20" name="Titlu 19">
            <a:extLst>
              <a:ext uri="{FF2B5EF4-FFF2-40B4-BE49-F238E27FC236}">
                <a16:creationId xmlns:a16="http://schemas.microsoft.com/office/drawing/2014/main" id="{0C978B13-4C86-9826-5116-DCA8D79272EB}"/>
              </a:ext>
            </a:extLst>
          </p:cNvPr>
          <p:cNvSpPr>
            <a:spLocks noGrp="1"/>
          </p:cNvSpPr>
          <p:nvPr>
            <p:ph type="title"/>
          </p:nvPr>
        </p:nvSpPr>
        <p:spPr>
          <a:xfrm>
            <a:off x="889963" y="984868"/>
            <a:ext cx="10515600" cy="831768"/>
          </a:xfrm>
        </p:spPr>
        <p:txBody>
          <a:bodyPr>
            <a:normAutofit/>
          </a:bodyPr>
          <a:lstStyle/>
          <a:p>
            <a:pPr marL="285750" indent="-285750">
              <a:buFont typeface="Wingdings" panose="05000000000000000000" pitchFamily="2" charset="2"/>
              <a:buChar char="v"/>
            </a:pPr>
            <a:r>
              <a:rPr lang="ro-RO" sz="1800" kern="0" dirty="0">
                <a:solidFill>
                  <a:srgbClr val="444444"/>
                </a:solidFill>
                <a:latin typeface="Trebuchet MS" panose="020B0603020202020204" pitchFamily="34" charset="0"/>
                <a:cs typeface="Calibri" panose="020F0502020204030204" pitchFamily="34" charset="0"/>
              </a:rPr>
              <a:t>Aspecte privind procesul delegării temporare a autorității părintești către persoana desemnată de părinte/părinți:</a:t>
            </a:r>
            <a:br>
              <a:rPr lang="ro-RO" sz="1600" kern="0" dirty="0">
                <a:solidFill>
                  <a:srgbClr val="444444"/>
                </a:solidFill>
                <a:latin typeface="Trebuchet MS" panose="020B0603020202020204" pitchFamily="34" charset="0"/>
                <a:cs typeface="Calibri" panose="020F0502020204030204" pitchFamily="34" charset="0"/>
              </a:rPr>
            </a:br>
            <a:endParaRPr lang="ro-RO" sz="1600" dirty="0"/>
          </a:p>
        </p:txBody>
      </p:sp>
      <p:sp>
        <p:nvSpPr>
          <p:cNvPr id="12" name="Subtitlu 11">
            <a:extLst>
              <a:ext uri="{FF2B5EF4-FFF2-40B4-BE49-F238E27FC236}">
                <a16:creationId xmlns:a16="http://schemas.microsoft.com/office/drawing/2014/main" id="{66E097CA-F17B-F390-FFBC-02DEAD9C477E}"/>
              </a:ext>
            </a:extLst>
          </p:cNvPr>
          <p:cNvSpPr>
            <a:spLocks noGrp="1"/>
          </p:cNvSpPr>
          <p:nvPr>
            <p:ph idx="1"/>
          </p:nvPr>
        </p:nvSpPr>
        <p:spPr>
          <a:xfrm>
            <a:off x="838200" y="1701357"/>
            <a:ext cx="10515600" cy="3950925"/>
          </a:xfrm>
        </p:spPr>
        <p:txBody>
          <a:bodyPr>
            <a:noAutofit/>
          </a:bodyPr>
          <a:lstStyle/>
          <a:p>
            <a:pPr algn="just">
              <a:lnSpc>
                <a:spcPct val="107000"/>
              </a:lnSpc>
              <a:spcAft>
                <a:spcPts val="480"/>
              </a:spcAft>
            </a:pP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Hotărârea va cuprinde </a:t>
            </a:r>
            <a:r>
              <a:rPr lang="ro-RO" sz="1700" b="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menţionarea</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expresă a drepturilor </a:t>
            </a:r>
            <a:r>
              <a:rPr lang="ro-RO" sz="1700" b="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îndatoririlor </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care se deleagă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perioada pentru care are loc delegarea.</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480"/>
              </a:spcAft>
            </a:pP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După ce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instanţa</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hotărăşte</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delegarea drepturilor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părinteşti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persoana în sarcina căreia cad îngrijirea </a:t>
            </a:r>
            <a:r>
              <a:rPr lang="ro-RO" sz="1700" b="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creşterea</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copilului trebuie să urmeze, obligatoriu, un program de consiliere</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pentru a preveni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situaţii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conflict, neadaptare sau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neglijenţă</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relaţia</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cu minorul.</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480"/>
              </a:spcAft>
            </a:pP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În acest scop, SPAS organizate la nivelul municipiilor,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oraşelor</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comunelor asigură persoanelor desemnate </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consiliere </a:t>
            </a:r>
            <a:r>
              <a:rPr lang="ro-RO" sz="1700" b="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informare cu privire la răspunderea pentru </a:t>
            </a:r>
            <a:r>
              <a:rPr lang="ro-RO" sz="1700" b="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creşterea</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b="1"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b="1"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asigurarea dezvoltării copilului pe o perioadă de 6 luni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480"/>
              </a:spcAft>
            </a:pP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Instanţa</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de judecată comunică o copie a hotărârii de delegare primarului de la domiciliul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părinţilor</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sau tutorelui, precum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primarului de la domiciliul persoanei căreia i se acordă delegarea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autorităţii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kern="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părinteşti</a:t>
            </a:r>
            <a:r>
              <a:rPr lang="ro-RO" sz="1700" kern="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Subtitlu 11">
            <a:extLst>
              <a:ext uri="{FF2B5EF4-FFF2-40B4-BE49-F238E27FC236}">
                <a16:creationId xmlns:a16="http://schemas.microsoft.com/office/drawing/2014/main" id="{3D7006B8-B760-9F15-A29C-C05815DB75B7}"/>
              </a:ext>
            </a:extLst>
          </p:cNvPr>
          <p:cNvSpPr txBox="1">
            <a:spLocks/>
          </p:cNvSpPr>
          <p:nvPr/>
        </p:nvSpPr>
        <p:spPr>
          <a:xfrm>
            <a:off x="924561" y="1846183"/>
            <a:ext cx="10446404" cy="34984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200"/>
              </a:spcBef>
              <a:spcAft>
                <a:spcPts val="300"/>
              </a:spcAft>
            </a:pP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3716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FA8496-028C-454D-A400-0D46F2F8635B}"/>
              </a:ext>
            </a:extLst>
          </p:cNvPr>
          <p:cNvPicPr>
            <a:picLocks noChangeAspect="1"/>
          </p:cNvPicPr>
          <p:nvPr/>
        </p:nvPicPr>
        <p:blipFill>
          <a:blip r:embed="rId3"/>
          <a:stretch>
            <a:fillRect/>
          </a:stretch>
        </p:blipFill>
        <p:spPr>
          <a:xfrm>
            <a:off x="618565" y="87650"/>
            <a:ext cx="3363491" cy="688908"/>
          </a:xfrm>
          <a:prstGeom prst="rect">
            <a:avLst/>
          </a:prstGeom>
        </p:spPr>
      </p:pic>
      <p:pic>
        <p:nvPicPr>
          <p:cNvPr id="3" name="Picture 2">
            <a:extLst>
              <a:ext uri="{FF2B5EF4-FFF2-40B4-BE49-F238E27FC236}">
                <a16:creationId xmlns:a16="http://schemas.microsoft.com/office/drawing/2014/main" id="{5AA66BD8-D3BC-419D-83FA-1871E40B2D7D}"/>
              </a:ext>
            </a:extLst>
          </p:cNvPr>
          <p:cNvPicPr>
            <a:picLocks noChangeAspect="1"/>
          </p:cNvPicPr>
          <p:nvPr/>
        </p:nvPicPr>
        <p:blipFill>
          <a:blip r:embed="rId4"/>
          <a:stretch>
            <a:fillRect/>
          </a:stretch>
        </p:blipFill>
        <p:spPr>
          <a:xfrm>
            <a:off x="4190966" y="110037"/>
            <a:ext cx="2157435" cy="967126"/>
          </a:xfrm>
          <a:prstGeom prst="rect">
            <a:avLst/>
          </a:prstGeom>
        </p:spPr>
      </p:pic>
      <p:pic>
        <p:nvPicPr>
          <p:cNvPr id="4" name="Picture 3">
            <a:extLst>
              <a:ext uri="{FF2B5EF4-FFF2-40B4-BE49-F238E27FC236}">
                <a16:creationId xmlns:a16="http://schemas.microsoft.com/office/drawing/2014/main" id="{416FAF6A-7BEC-4265-B51A-476F343C7A44}"/>
              </a:ext>
            </a:extLst>
          </p:cNvPr>
          <p:cNvPicPr>
            <a:picLocks noChangeAspect="1"/>
          </p:cNvPicPr>
          <p:nvPr/>
        </p:nvPicPr>
        <p:blipFill>
          <a:blip r:embed="rId5"/>
          <a:stretch>
            <a:fillRect/>
          </a:stretch>
        </p:blipFill>
        <p:spPr>
          <a:xfrm>
            <a:off x="6557311" y="110037"/>
            <a:ext cx="2384218" cy="859881"/>
          </a:xfrm>
          <a:prstGeom prst="rect">
            <a:avLst/>
          </a:prstGeom>
        </p:spPr>
      </p:pic>
      <p:pic>
        <p:nvPicPr>
          <p:cNvPr id="5" name="Picture 4">
            <a:extLst>
              <a:ext uri="{FF2B5EF4-FFF2-40B4-BE49-F238E27FC236}">
                <a16:creationId xmlns:a16="http://schemas.microsoft.com/office/drawing/2014/main" id="{ECF2073A-FCB8-4CF2-8197-BD3129F2676F}"/>
              </a:ext>
            </a:extLst>
          </p:cNvPr>
          <p:cNvPicPr>
            <a:picLocks noChangeAspect="1"/>
          </p:cNvPicPr>
          <p:nvPr/>
        </p:nvPicPr>
        <p:blipFill>
          <a:blip r:embed="rId6"/>
          <a:stretch>
            <a:fillRect/>
          </a:stretch>
        </p:blipFill>
        <p:spPr>
          <a:xfrm>
            <a:off x="9442467" y="87650"/>
            <a:ext cx="1928497" cy="882268"/>
          </a:xfrm>
          <a:prstGeom prst="rect">
            <a:avLst/>
          </a:prstGeom>
        </p:spPr>
      </p:pic>
      <p:pic>
        <p:nvPicPr>
          <p:cNvPr id="6" name="Picture 5">
            <a:extLst>
              <a:ext uri="{FF2B5EF4-FFF2-40B4-BE49-F238E27FC236}">
                <a16:creationId xmlns:a16="http://schemas.microsoft.com/office/drawing/2014/main" id="{D182EA2F-209B-4DCB-A32B-6BDF7078890D}"/>
              </a:ext>
            </a:extLst>
          </p:cNvPr>
          <p:cNvPicPr>
            <a:picLocks noChangeAspect="1"/>
          </p:cNvPicPr>
          <p:nvPr/>
        </p:nvPicPr>
        <p:blipFill>
          <a:blip r:embed="rId7"/>
          <a:stretch>
            <a:fillRect/>
          </a:stretch>
        </p:blipFill>
        <p:spPr>
          <a:xfrm>
            <a:off x="3833585" y="5841177"/>
            <a:ext cx="2723726" cy="649328"/>
          </a:xfrm>
          <a:prstGeom prst="rect">
            <a:avLst/>
          </a:prstGeom>
        </p:spPr>
      </p:pic>
      <p:pic>
        <p:nvPicPr>
          <p:cNvPr id="7" name="Picture 6">
            <a:extLst>
              <a:ext uri="{FF2B5EF4-FFF2-40B4-BE49-F238E27FC236}">
                <a16:creationId xmlns:a16="http://schemas.microsoft.com/office/drawing/2014/main" id="{85191557-5CA2-42F7-8EEA-BC5F2E093B7A}"/>
              </a:ext>
            </a:extLst>
          </p:cNvPr>
          <p:cNvPicPr>
            <a:picLocks noChangeAspect="1"/>
          </p:cNvPicPr>
          <p:nvPr/>
        </p:nvPicPr>
        <p:blipFill>
          <a:blip r:embed="rId8"/>
          <a:stretch>
            <a:fillRect/>
          </a:stretch>
        </p:blipFill>
        <p:spPr>
          <a:xfrm>
            <a:off x="9636587" y="5841177"/>
            <a:ext cx="2031200" cy="544956"/>
          </a:xfrm>
          <a:prstGeom prst="rect">
            <a:avLst/>
          </a:prstGeom>
        </p:spPr>
      </p:pic>
      <p:pic>
        <p:nvPicPr>
          <p:cNvPr id="8" name="Picture 7">
            <a:extLst>
              <a:ext uri="{FF2B5EF4-FFF2-40B4-BE49-F238E27FC236}">
                <a16:creationId xmlns:a16="http://schemas.microsoft.com/office/drawing/2014/main" id="{7341CC0B-B559-4140-928F-4FE238E2D882}"/>
              </a:ext>
            </a:extLst>
          </p:cNvPr>
          <p:cNvPicPr>
            <a:picLocks noChangeAspect="1"/>
          </p:cNvPicPr>
          <p:nvPr/>
        </p:nvPicPr>
        <p:blipFill>
          <a:blip r:embed="rId9"/>
          <a:stretch>
            <a:fillRect/>
          </a:stretch>
        </p:blipFill>
        <p:spPr>
          <a:xfrm>
            <a:off x="1051193" y="5969228"/>
            <a:ext cx="2272850" cy="393226"/>
          </a:xfrm>
          <a:prstGeom prst="rect">
            <a:avLst/>
          </a:prstGeom>
        </p:spPr>
      </p:pic>
      <p:pic>
        <p:nvPicPr>
          <p:cNvPr id="9" name="Picture 8">
            <a:extLst>
              <a:ext uri="{FF2B5EF4-FFF2-40B4-BE49-F238E27FC236}">
                <a16:creationId xmlns:a16="http://schemas.microsoft.com/office/drawing/2014/main" id="{0BDE6CA0-62F7-4151-B8CC-251592944225}"/>
              </a:ext>
            </a:extLst>
          </p:cNvPr>
          <p:cNvPicPr>
            <a:picLocks noChangeAspect="1"/>
          </p:cNvPicPr>
          <p:nvPr/>
        </p:nvPicPr>
        <p:blipFill>
          <a:blip r:embed="rId10"/>
          <a:stretch>
            <a:fillRect/>
          </a:stretch>
        </p:blipFill>
        <p:spPr>
          <a:xfrm>
            <a:off x="6958431" y="5635118"/>
            <a:ext cx="2429435" cy="774321"/>
          </a:xfrm>
          <a:prstGeom prst="rect">
            <a:avLst/>
          </a:prstGeom>
        </p:spPr>
      </p:pic>
      <p:sp>
        <p:nvSpPr>
          <p:cNvPr id="11" name="Titlu 10">
            <a:extLst>
              <a:ext uri="{FF2B5EF4-FFF2-40B4-BE49-F238E27FC236}">
                <a16:creationId xmlns:a16="http://schemas.microsoft.com/office/drawing/2014/main" id="{F6703B15-4846-72B3-E453-719BBF3480CF}"/>
              </a:ext>
            </a:extLst>
          </p:cNvPr>
          <p:cNvSpPr>
            <a:spLocks noGrp="1"/>
          </p:cNvSpPr>
          <p:nvPr>
            <p:ph type="ctrTitle"/>
          </p:nvPr>
        </p:nvSpPr>
        <p:spPr>
          <a:xfrm>
            <a:off x="1051193" y="1077163"/>
            <a:ext cx="10531207" cy="688908"/>
          </a:xfrm>
        </p:spPr>
        <p:txBody>
          <a:bodyPr>
            <a:normAutofit/>
          </a:bodyPr>
          <a:lstStyle/>
          <a:p>
            <a:r>
              <a:rPr lang="ro-RO" sz="1800" b="1" kern="100" dirty="0">
                <a:effectLst/>
                <a:latin typeface="Trebuchet MS" panose="020B0603020202020204" pitchFamily="34" charset="0"/>
                <a:ea typeface="Calibri" panose="020F0502020204030204" pitchFamily="34" charset="0"/>
                <a:cs typeface="Times New Roman" panose="02020603050405020304" pitchFamily="18" charset="0"/>
              </a:rPr>
              <a:t>A. Cadrul legal și politicile de protecție a copiilor lăsați în urmă de părinții care pleacă în străinătate</a:t>
            </a:r>
            <a:endParaRPr lang="ro-RO" dirty="0"/>
          </a:p>
        </p:txBody>
      </p:sp>
      <p:sp>
        <p:nvSpPr>
          <p:cNvPr id="12" name="Subtitlu 11">
            <a:extLst>
              <a:ext uri="{FF2B5EF4-FFF2-40B4-BE49-F238E27FC236}">
                <a16:creationId xmlns:a16="http://schemas.microsoft.com/office/drawing/2014/main" id="{66E097CA-F17B-F390-FFBC-02DEAD9C477E}"/>
              </a:ext>
            </a:extLst>
          </p:cNvPr>
          <p:cNvSpPr>
            <a:spLocks noGrp="1"/>
          </p:cNvSpPr>
          <p:nvPr>
            <p:ph type="subTitle" idx="1"/>
          </p:nvPr>
        </p:nvSpPr>
        <p:spPr>
          <a:xfrm>
            <a:off x="902186" y="2487061"/>
            <a:ext cx="10829220" cy="3535217"/>
          </a:xfrm>
        </p:spPr>
        <p:txBody>
          <a:bodyPr>
            <a:noAutofit/>
          </a:bodyPr>
          <a:lstStyle/>
          <a:p>
            <a:pPr algn="just">
              <a:lnSpc>
                <a:spcPct val="107000"/>
              </a:lnSpc>
              <a:spcAft>
                <a:spcPts val="480"/>
              </a:spcAft>
            </a:pPr>
            <a:r>
              <a:rPr lang="ro-RO" sz="1700" kern="100" dirty="0">
                <a:solidFill>
                  <a:srgbClr val="444444"/>
                </a:solidFill>
                <a:effectLst/>
                <a:latin typeface="Trebuchet MS" panose="020B0603020202020204" pitchFamily="34" charset="0"/>
                <a:ea typeface="Calibri" panose="020F0502020204030204" pitchFamily="34" charset="0"/>
                <a:cs typeface="Calibri" panose="020F0502020204030204" pitchFamily="34" charset="0"/>
              </a:rPr>
              <a:t>Procedura vizează </a:t>
            </a:r>
            <a:r>
              <a:rPr lang="ro-RO" sz="1700" b="1" kern="100" dirty="0">
                <a:solidFill>
                  <a:srgbClr val="444444"/>
                </a:solidFill>
                <a:effectLst/>
                <a:latin typeface="Trebuchet MS" panose="020B0603020202020204" pitchFamily="34" charset="0"/>
                <a:ea typeface="Calibri" panose="020F0502020204030204" pitchFamily="34" charset="0"/>
                <a:cs typeface="Calibri" panose="020F0502020204030204" pitchFamily="34" charset="0"/>
              </a:rPr>
              <a:t>monitorizarea modului de </a:t>
            </a:r>
            <a:r>
              <a:rPr lang="ro-RO" sz="1700" b="1" kern="100" dirty="0" err="1">
                <a:solidFill>
                  <a:srgbClr val="444444"/>
                </a:solidFill>
                <a:effectLst/>
                <a:latin typeface="Trebuchet MS" panose="020B0603020202020204" pitchFamily="34" charset="0"/>
                <a:ea typeface="Calibri" panose="020F0502020204030204" pitchFamily="34" charset="0"/>
                <a:cs typeface="Calibri" panose="020F0502020204030204" pitchFamily="34" charset="0"/>
              </a:rPr>
              <a:t>creştere</a:t>
            </a:r>
            <a:r>
              <a:rPr lang="ro-RO" sz="1700" b="1" kern="100" dirty="0">
                <a:solidFill>
                  <a:srgbClr val="444444"/>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444444"/>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444444"/>
                </a:solidFill>
                <a:effectLst/>
                <a:latin typeface="Trebuchet MS" panose="020B0603020202020204" pitchFamily="34" charset="0"/>
                <a:ea typeface="Calibri" panose="020F0502020204030204" pitchFamily="34" charset="0"/>
                <a:cs typeface="Calibri" panose="020F0502020204030204" pitchFamily="34" charset="0"/>
              </a:rPr>
              <a:t> îngrijire a copiilor cu </a:t>
            </a:r>
            <a:r>
              <a:rPr lang="ro-RO" sz="1700" b="1" kern="100" dirty="0" err="1">
                <a:solidFill>
                  <a:srgbClr val="444444"/>
                </a:solidFill>
                <a:effectLst/>
                <a:latin typeface="Trebuchet MS" panose="020B0603020202020204" pitchFamily="34" charset="0"/>
                <a:ea typeface="Calibri" panose="020F0502020204030204" pitchFamily="34" charset="0"/>
                <a:cs typeface="Calibri" panose="020F0502020204030204" pitchFamily="34" charset="0"/>
              </a:rPr>
              <a:t>părinţi</a:t>
            </a:r>
            <a:r>
              <a:rPr lang="ro-RO" sz="1700" b="1" kern="100" dirty="0">
                <a:solidFill>
                  <a:srgbClr val="444444"/>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444444"/>
                </a:solidFill>
                <a:effectLst/>
                <a:latin typeface="Trebuchet MS" panose="020B0603020202020204" pitchFamily="34" charset="0"/>
                <a:ea typeface="Calibri" panose="020F0502020204030204" pitchFamily="34" charset="0"/>
                <a:cs typeface="Calibri" panose="020F0502020204030204" pitchFamily="34" charset="0"/>
              </a:rPr>
              <a:t>plecaţi</a:t>
            </a:r>
            <a:r>
              <a:rPr lang="ro-RO" sz="1700" b="1" kern="100" dirty="0">
                <a:solidFill>
                  <a:srgbClr val="444444"/>
                </a:solidFill>
                <a:effectLst/>
                <a:latin typeface="Trebuchet MS" panose="020B0603020202020204" pitchFamily="34" charset="0"/>
                <a:ea typeface="Calibri" panose="020F0502020204030204" pitchFamily="34" charset="0"/>
                <a:cs typeface="Calibri" panose="020F0502020204030204" pitchFamily="34" charset="0"/>
              </a:rPr>
              <a:t> la muncă în străinătate</a:t>
            </a:r>
            <a:r>
              <a:rPr lang="ro-RO" sz="1700" kern="100" dirty="0">
                <a:solidFill>
                  <a:srgbClr val="444444"/>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a:solidFill>
                  <a:srgbClr val="444444"/>
                </a:solidFill>
                <a:effectLst/>
                <a:latin typeface="Trebuchet MS" panose="020B0603020202020204" pitchFamily="34" charset="0"/>
                <a:ea typeface="Calibri" panose="020F0502020204030204" pitchFamily="34" charset="0"/>
                <a:cs typeface="Calibri" panose="020F0502020204030204" pitchFamily="34" charset="0"/>
              </a:rPr>
              <a:t>precum și a copiilor care au revenit în </a:t>
            </a:r>
            <a:r>
              <a:rPr lang="ro-RO" sz="1700" b="1" kern="100" dirty="0" err="1">
                <a:solidFill>
                  <a:srgbClr val="444444"/>
                </a:solidFill>
                <a:effectLst/>
                <a:latin typeface="Trebuchet MS" panose="020B0603020202020204" pitchFamily="34" charset="0"/>
                <a:ea typeface="Calibri" panose="020F0502020204030204" pitchFamily="34" charset="0"/>
                <a:cs typeface="Calibri" panose="020F0502020204030204" pitchFamily="34" charset="0"/>
              </a:rPr>
              <a:t>ţară</a:t>
            </a:r>
            <a:r>
              <a:rPr lang="ro-RO" sz="1700" b="1" kern="100" dirty="0">
                <a:solidFill>
                  <a:srgbClr val="444444"/>
                </a:solidFill>
                <a:effectLst/>
                <a:latin typeface="Trebuchet MS" panose="020B0603020202020204" pitchFamily="34" charset="0"/>
                <a:ea typeface="Calibri" panose="020F0502020204030204" pitchFamily="34" charset="0"/>
                <a:cs typeface="Calibri" panose="020F0502020204030204" pitchFamily="34" charset="0"/>
              </a:rPr>
              <a:t> după o perioadă de </a:t>
            </a:r>
            <a:r>
              <a:rPr lang="ro-RO" sz="1700" b="1" kern="100" dirty="0" err="1">
                <a:solidFill>
                  <a:srgbClr val="444444"/>
                </a:solidFill>
                <a:effectLst/>
                <a:latin typeface="Trebuchet MS" panose="020B0603020202020204" pitchFamily="34" charset="0"/>
                <a:ea typeface="Calibri" panose="020F0502020204030204" pitchFamily="34" charset="0"/>
                <a:cs typeface="Calibri" panose="020F0502020204030204" pitchFamily="34" charset="0"/>
              </a:rPr>
              <a:t>şedere</a:t>
            </a:r>
            <a:r>
              <a:rPr lang="ro-RO" sz="1700" b="1" kern="100" dirty="0">
                <a:solidFill>
                  <a:srgbClr val="444444"/>
                </a:solidFill>
                <a:effectLst/>
                <a:latin typeface="Trebuchet MS" panose="020B0603020202020204" pitchFamily="34" charset="0"/>
                <a:ea typeface="Calibri" panose="020F0502020204030204" pitchFamily="34" charset="0"/>
                <a:cs typeface="Calibri" panose="020F0502020204030204" pitchFamily="34" charset="0"/>
              </a:rPr>
              <a:t> în străinătate alături de </a:t>
            </a:r>
            <a:r>
              <a:rPr lang="ro-RO" sz="1700" b="1" kern="100" dirty="0" err="1">
                <a:solidFill>
                  <a:srgbClr val="444444"/>
                </a:solidFill>
                <a:effectLst/>
                <a:latin typeface="Trebuchet MS" panose="020B0603020202020204" pitchFamily="34" charset="0"/>
                <a:ea typeface="Calibri" panose="020F0502020204030204" pitchFamily="34" charset="0"/>
                <a:cs typeface="Calibri" panose="020F0502020204030204" pitchFamily="34" charset="0"/>
              </a:rPr>
              <a:t>părinţi</a:t>
            </a:r>
            <a:r>
              <a:rPr lang="ro-RO" sz="1700" b="1" kern="100" dirty="0">
                <a:solidFill>
                  <a:srgbClr val="444444"/>
                </a:solidFill>
                <a:effectLst/>
                <a:latin typeface="Trebuchet MS" panose="020B0603020202020204" pitchFamily="34" charset="0"/>
                <a:ea typeface="Calibri" panose="020F0502020204030204" pitchFamily="34" charset="0"/>
                <a:cs typeface="Calibri" panose="020F0502020204030204" pitchFamily="34" charset="0"/>
              </a:rPr>
              <a:t> mai mare de un an</a:t>
            </a:r>
            <a:r>
              <a:rPr lang="ro-RO" sz="1700" kern="100" dirty="0">
                <a:solidFill>
                  <a:srgbClr val="444444"/>
                </a:solidFill>
                <a:effectLst/>
                <a:latin typeface="Trebuchet MS" panose="020B0603020202020204" pitchFamily="34" charset="0"/>
                <a:ea typeface="Calibri" panose="020F0502020204030204" pitchFamily="34" charset="0"/>
                <a:cs typeface="Calibri" panose="020F0502020204030204" pitchFamily="34" charset="0"/>
              </a:rPr>
              <a:t>.</a:t>
            </a:r>
          </a:p>
          <a:p>
            <a:pPr marL="342900" lvl="0" indent="-342900" algn="l">
              <a:spcAft>
                <a:spcPts val="480"/>
              </a:spcAft>
              <a:buFont typeface="Wingdings" panose="05000000000000000000" pitchFamily="2" charset="2"/>
              <a:buChar char=""/>
            </a:pP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SPAS solicită anual, în ultimul trimestru al anului,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unităţilor</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şcolare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care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funcţionează</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pe raza lor administrativ-teritorială, date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informaţii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cu privire la copiii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aflaţi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următoarele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situaţii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a:t>
            </a:r>
            <a:endParaRPr lang="ro-RO" sz="1700" dirty="0">
              <a:effectLst/>
              <a:latin typeface="Times New Roman" panose="02020603050405020304" pitchFamily="18" charset="0"/>
              <a:ea typeface="Times New Roman" panose="02020603050405020304" pitchFamily="18" charset="0"/>
            </a:endParaRPr>
          </a:p>
          <a:p>
            <a:pPr algn="l"/>
            <a:r>
              <a:rPr lang="ro-RO" sz="1700" b="1" dirty="0">
                <a:solidFill>
                  <a:srgbClr val="222222"/>
                </a:solidFill>
                <a:effectLst/>
                <a:latin typeface="Trebuchet MS" panose="020B0603020202020204" pitchFamily="34" charset="0"/>
                <a:ea typeface="Times New Roman" panose="02020603050405020304" pitchFamily="18" charset="0"/>
                <a:cs typeface="Calibri" panose="020F0502020204030204" pitchFamily="34" charset="0"/>
              </a:rPr>
              <a:t>a)</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copii cu ambii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plecaţi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străinătate;</a:t>
            </a:r>
            <a:r>
              <a:rPr lang="ro-RO" sz="1700" dirty="0">
                <a:effectLst/>
                <a:latin typeface="Times New Roman" panose="02020603050405020304" pitchFamily="18" charset="0"/>
                <a:ea typeface="Times New Roman" panose="02020603050405020304" pitchFamily="18" charset="0"/>
              </a:rPr>
              <a:t> </a:t>
            </a:r>
          </a:p>
          <a:p>
            <a:pPr algn="l"/>
            <a:r>
              <a:rPr lang="ro-RO" sz="1700" b="1" dirty="0">
                <a:solidFill>
                  <a:srgbClr val="222222"/>
                </a:solidFill>
                <a:effectLst/>
                <a:latin typeface="Trebuchet MS" panose="020B0603020202020204" pitchFamily="34" charset="0"/>
                <a:ea typeface="Times New Roman" panose="02020603050405020304" pitchFamily="18" charset="0"/>
                <a:cs typeface="Calibri" panose="020F0502020204030204" pitchFamily="34" charset="0"/>
              </a:rPr>
              <a:t>b)</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copii cu părintele unic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susţinător</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plecat în străinătate;</a:t>
            </a:r>
            <a:r>
              <a:rPr lang="ro-RO" sz="1700" dirty="0">
                <a:effectLst/>
                <a:latin typeface="Times New Roman" panose="02020603050405020304" pitchFamily="18" charset="0"/>
                <a:ea typeface="Times New Roman" panose="02020603050405020304" pitchFamily="18" charset="0"/>
              </a:rPr>
              <a:t> </a:t>
            </a:r>
          </a:p>
          <a:p>
            <a:pPr algn="l"/>
            <a:r>
              <a:rPr lang="ro-RO" sz="1700" b="1" dirty="0">
                <a:solidFill>
                  <a:srgbClr val="222222"/>
                </a:solidFill>
                <a:effectLst/>
                <a:latin typeface="Trebuchet MS" panose="020B0603020202020204" pitchFamily="34" charset="0"/>
                <a:ea typeface="Times New Roman" panose="02020603050405020304" pitchFamily="18" charset="0"/>
                <a:cs typeface="Calibri" panose="020F0502020204030204" pitchFamily="34" charset="0"/>
              </a:rPr>
              <a:t>c)</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copii cu un singur părinte plecat în străinătate;</a:t>
            </a:r>
            <a:r>
              <a:rPr lang="ro-RO" sz="1700" dirty="0">
                <a:effectLst/>
                <a:latin typeface="Times New Roman" panose="02020603050405020304" pitchFamily="18" charset="0"/>
                <a:ea typeface="Times New Roman" panose="02020603050405020304" pitchFamily="18" charset="0"/>
              </a:rPr>
              <a:t> </a:t>
            </a:r>
          </a:p>
          <a:p>
            <a:pPr algn="l"/>
            <a:r>
              <a:rPr lang="ro-RO" sz="1700" b="1" dirty="0">
                <a:solidFill>
                  <a:srgbClr val="222222"/>
                </a:solidFill>
                <a:effectLst/>
                <a:latin typeface="Trebuchet MS" panose="020B0603020202020204" pitchFamily="34" charset="0"/>
                <a:ea typeface="Times New Roman" panose="02020603050405020304" pitchFamily="18" charset="0"/>
                <a:cs typeface="Calibri" panose="020F0502020204030204" pitchFamily="34" charset="0"/>
              </a:rPr>
              <a:t>d)</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copii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reveniţi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ţară</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după o perioadă de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şedere</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în străinătate alături de </a:t>
            </a:r>
            <a:r>
              <a:rPr lang="ro-RO" sz="1700" dirty="0" err="1">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părinţi</a:t>
            </a:r>
            <a:r>
              <a:rPr lang="ro-RO" sz="1700" dirty="0">
                <a:solidFill>
                  <a:srgbClr val="444444"/>
                </a:solidFill>
                <a:effectLst/>
                <a:latin typeface="Trebuchet MS" panose="020B0603020202020204" pitchFamily="34" charset="0"/>
                <a:ea typeface="Times New Roman" panose="02020603050405020304" pitchFamily="18" charset="0"/>
                <a:cs typeface="Calibri" panose="020F0502020204030204" pitchFamily="34" charset="0"/>
              </a:rPr>
              <a:t> mai mare de 1 an.</a:t>
            </a:r>
            <a:r>
              <a:rPr lang="ro-RO" sz="1700" dirty="0">
                <a:effectLst/>
                <a:latin typeface="Times New Roman" panose="02020603050405020304" pitchFamily="18" charset="0"/>
                <a:ea typeface="Times New Roman" panose="02020603050405020304" pitchFamily="18" charset="0"/>
              </a:rPr>
              <a:t> </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itlu 10">
            <a:extLst>
              <a:ext uri="{FF2B5EF4-FFF2-40B4-BE49-F238E27FC236}">
                <a16:creationId xmlns:a16="http://schemas.microsoft.com/office/drawing/2014/main" id="{170739DE-608B-E15E-609F-9892EE54147E}"/>
              </a:ext>
            </a:extLst>
          </p:cNvPr>
          <p:cNvSpPr txBox="1">
            <a:spLocks/>
          </p:cNvSpPr>
          <p:nvPr/>
        </p:nvSpPr>
        <p:spPr>
          <a:xfrm>
            <a:off x="839174" y="1693044"/>
            <a:ext cx="10743226" cy="6889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7000"/>
              </a:lnSpc>
              <a:spcAft>
                <a:spcPts val="480"/>
              </a:spcAft>
            </a:pP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II. Procedura de monitorizare a modului de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creştere</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îngrijire a copilului cu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părinţi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plecaţi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la muncă în străinătate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şi</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serviciile de care </a:t>
            </a:r>
            <a:r>
              <a:rPr lang="ro-RO" sz="1700" b="1" kern="100" dirty="0" err="1">
                <a:solidFill>
                  <a:srgbClr val="333333"/>
                </a:solidFill>
                <a:effectLst/>
                <a:latin typeface="Trebuchet MS" panose="020B0603020202020204" pitchFamily="34" charset="0"/>
                <a:ea typeface="Calibri" panose="020F0502020204030204" pitchFamily="34" charset="0"/>
                <a:cs typeface="Calibri" panose="020F0502020204030204" pitchFamily="34" charset="0"/>
              </a:rPr>
              <a:t>aceştia</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 pot beneficia, aprobată de </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HG 691/2015 </a:t>
            </a:r>
            <a:r>
              <a:rPr lang="ro-RO" sz="1700" b="1" kern="100" dirty="0">
                <a:solidFill>
                  <a:srgbClr val="333333"/>
                </a:solidFill>
                <a:effectLst/>
                <a:latin typeface="Trebuchet MS" panose="020B0603020202020204" pitchFamily="34" charset="0"/>
                <a:ea typeface="Calibri" panose="020F0502020204030204" pitchFamily="34" charset="0"/>
                <a:cs typeface="Calibri" panose="020F0502020204030204" pitchFamily="34" charset="0"/>
              </a:rPr>
              <a:t>(Anexa 1)</a:t>
            </a:r>
            <a:r>
              <a:rPr lang="ro-RO" sz="1700" b="1" kern="100" dirty="0">
                <a:effectLst/>
                <a:latin typeface="Trebuchet MS" panose="020B0603020202020204" pitchFamily="34" charset="0"/>
                <a:ea typeface="Calibri" panose="020F0502020204030204" pitchFamily="34" charset="0"/>
                <a:cs typeface="Times New Roman" panose="02020603050405020304" pitchFamily="18" charset="0"/>
              </a:rPr>
              <a:t>:</a:t>
            </a:r>
            <a:endParaRPr lang="ro-RO"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0184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1096</TotalTime>
  <Words>4730</Words>
  <Application>Microsoft Office PowerPoint</Application>
  <PresentationFormat>Ecran lat</PresentationFormat>
  <Paragraphs>205</Paragraphs>
  <Slides>26</Slides>
  <Notes>22</Notes>
  <HiddenSlides>0</HiddenSlides>
  <MMClips>0</MMClips>
  <ScaleCrop>false</ScaleCrop>
  <HeadingPairs>
    <vt:vector size="6" baseType="variant">
      <vt:variant>
        <vt:lpstr>Fonturi utilizate</vt:lpstr>
      </vt:variant>
      <vt:variant>
        <vt:i4>8</vt:i4>
      </vt:variant>
      <vt:variant>
        <vt:lpstr>Temă</vt:lpstr>
      </vt:variant>
      <vt:variant>
        <vt:i4>1</vt:i4>
      </vt:variant>
      <vt:variant>
        <vt:lpstr>Titluri diapozitive</vt:lpstr>
      </vt:variant>
      <vt:variant>
        <vt:i4>26</vt:i4>
      </vt:variant>
    </vt:vector>
  </HeadingPairs>
  <TitlesOfParts>
    <vt:vector size="35" baseType="lpstr">
      <vt:lpstr>Arial</vt:lpstr>
      <vt:lpstr>Calibri</vt:lpstr>
      <vt:lpstr>Calibri Light</vt:lpstr>
      <vt:lpstr>Courier New</vt:lpstr>
      <vt:lpstr>Symbol</vt:lpstr>
      <vt:lpstr>Times New Roman</vt:lpstr>
      <vt:lpstr>Trebuchet MS</vt:lpstr>
      <vt:lpstr>Wingdings</vt:lpstr>
      <vt:lpstr>Office Theme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Aspecte privind procesul delegării temporare a autorității părintești către persoana desemnată de părinte/părinți: </vt:lpstr>
      <vt:lpstr>Aspecte privind procesul delegării temporare a autorității părintești către persoana desemnată de părinte/părinți: </vt:lpstr>
      <vt:lpstr>Aspecte privind procesul delegării temporare a autorității părintești către persoana desemnată de părinte/părinți: </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A. Cadrul legal și politicile de protecție a copiilor lăsați în urmă de părinții care pleacă în străinătate</vt:lpstr>
      <vt:lpstr>B. Provocări în domeniul protecției copiilor lăsați în urmă de părinții care lucrează în străinătate</vt:lpstr>
      <vt:lpstr>B. Provocări în domeniul protecției copiilor lăsați în urmă de părinții care lucrează în străinătate</vt:lpstr>
      <vt:lpstr>C. Experiențe pozitive în domeniul protecției copiilor lăsați în urmă de părinții care lucrează în străinătate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Cristina TRIBOI</dc:creator>
  <cp:lastModifiedBy>Team Up</cp:lastModifiedBy>
  <cp:revision>39</cp:revision>
  <cp:lastPrinted>2023-06-06T09:09:24Z</cp:lastPrinted>
  <dcterms:created xsi:type="dcterms:W3CDTF">2022-02-28T13:43:06Z</dcterms:created>
  <dcterms:modified xsi:type="dcterms:W3CDTF">2023-06-06T12:38:31Z</dcterms:modified>
</cp:coreProperties>
</file>