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sldIdLst>
    <p:sldId id="256" r:id="rId2"/>
    <p:sldId id="257" r:id="rId3"/>
    <p:sldId id="258" r:id="rId4"/>
    <p:sldId id="260" r:id="rId5"/>
    <p:sldId id="261" r:id="rId6"/>
    <p:sldId id="262" r:id="rId7"/>
    <p:sldId id="263" r:id="rId8"/>
    <p:sldId id="264" r:id="rId9"/>
    <p:sldId id="290" r:id="rId10"/>
    <p:sldId id="291" r:id="rId11"/>
    <p:sldId id="292" r:id="rId12"/>
    <p:sldId id="293" r:id="rId13"/>
    <p:sldId id="294" r:id="rId14"/>
    <p:sldId id="295" r:id="rId15"/>
    <p:sldId id="296" r:id="rId16"/>
    <p:sldId id="265" r:id="rId17"/>
    <p:sldId id="267" r:id="rId18"/>
    <p:sldId id="271" r:id="rId19"/>
    <p:sldId id="285" r:id="rId2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6" roundtripDataSignature="AMtx7mjXB1ogpuQxxxSBfjBGgm3V7fqsr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5DEB4C4-A5DF-4718-B279-6E568FEB4594}">
  <a:tblStyle styleId="{15DEB4C4-A5DF-4718-B279-6E568FEB4594}"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CF2FC"/>
          </a:solidFill>
        </a:fill>
      </a:tcStyle>
    </a:wholeTbl>
    <a:band1H>
      <a:tcTxStyle/>
      <a:tcStyle>
        <a:tcBdr/>
        <a:fill>
          <a:solidFill>
            <a:srgbClr val="D6E5F9"/>
          </a:solidFill>
        </a:fill>
      </a:tcStyle>
    </a:band1H>
    <a:band2H>
      <a:tcTxStyle/>
      <a:tcStyle>
        <a:tcBdr/>
      </a:tcStyle>
    </a:band2H>
    <a:band1V>
      <a:tcTxStyle/>
      <a:tcStyle>
        <a:tcBdr/>
        <a:fill>
          <a:solidFill>
            <a:srgbClr val="D6E5F9"/>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60"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36"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BA2452-6D39-4DAA-9E38-F5524CA36EF5}" type="slidenum">
              <a:rPr lang="en-US" smtClean="0"/>
              <a:t>10</a:t>
            </a:fld>
            <a:endParaRPr lang="en-US"/>
          </a:p>
        </p:txBody>
      </p:sp>
    </p:spTree>
    <p:extLst>
      <p:ext uri="{BB962C8B-B14F-4D97-AF65-F5344CB8AC3E}">
        <p14:creationId xmlns:p14="http://schemas.microsoft.com/office/powerpoint/2010/main" val="12239587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BA2452-6D39-4DAA-9E38-F5524CA36EF5}" type="slidenum">
              <a:rPr lang="en-US" smtClean="0"/>
              <a:t>11</a:t>
            </a:fld>
            <a:endParaRPr lang="en-US"/>
          </a:p>
        </p:txBody>
      </p:sp>
    </p:spTree>
    <p:extLst>
      <p:ext uri="{BB962C8B-B14F-4D97-AF65-F5344CB8AC3E}">
        <p14:creationId xmlns:p14="http://schemas.microsoft.com/office/powerpoint/2010/main" val="29703029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BA2452-6D39-4DAA-9E38-F5524CA36EF5}" type="slidenum">
              <a:rPr lang="en-US" smtClean="0"/>
              <a:t>12</a:t>
            </a:fld>
            <a:endParaRPr lang="en-US"/>
          </a:p>
        </p:txBody>
      </p:sp>
    </p:spTree>
    <p:extLst>
      <p:ext uri="{BB962C8B-B14F-4D97-AF65-F5344CB8AC3E}">
        <p14:creationId xmlns:p14="http://schemas.microsoft.com/office/powerpoint/2010/main" val="1301833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BA2452-6D39-4DAA-9E38-F5524CA36EF5}" type="slidenum">
              <a:rPr lang="en-US" smtClean="0"/>
              <a:t>13</a:t>
            </a:fld>
            <a:endParaRPr lang="en-US"/>
          </a:p>
        </p:txBody>
      </p:sp>
    </p:spTree>
    <p:extLst>
      <p:ext uri="{BB962C8B-B14F-4D97-AF65-F5344CB8AC3E}">
        <p14:creationId xmlns:p14="http://schemas.microsoft.com/office/powerpoint/2010/main" val="39195572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2" name="Google Shape;202;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ro-RO"/>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8" name="Google Shape;248;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9" name="Google Shape;249;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ro-RO"/>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4" name="Google Shape;294;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5" name="Google Shape;295;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ro-RO"/>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0" name="Google Shape;340;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1" name="Google Shape;341;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ro-RO"/>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Google Shape;431;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2" name="Google Shape;432;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3" name="Google Shape;433;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ro-RO"/>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3"/>
        <p:cNvGrpSpPr/>
        <p:nvPr/>
      </p:nvGrpSpPr>
      <p:grpSpPr>
        <a:xfrm>
          <a:off x="0" y="0"/>
          <a:ext cx="0" cy="0"/>
          <a:chOff x="0" y="0"/>
          <a:chExt cx="0" cy="0"/>
        </a:xfrm>
      </p:grpSpPr>
      <p:sp>
        <p:nvSpPr>
          <p:cNvPr id="754" name="Google Shape;754;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55" name="Google Shape;755;p3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6" name="Google Shape;756;p3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1" name="Google Shape;111;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3" name="Google Shape;133;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9" name="Google Shape;179;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 name="Google Shape;180;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2" name="Google Shape;202;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5" name="Google Shape;22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6" name="Google Shape;22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8" name="Google Shape;248;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9" name="Google Shape;249;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2" name="Google Shape;272;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3" name="Google Shape;273;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BA2452-6D39-4DAA-9E38-F5524CA36EF5}"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3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100000"/>
              </a:lnSpc>
              <a:spcBef>
                <a:spcPts val="0"/>
              </a:spcBef>
              <a:spcAft>
                <a:spcPts val="0"/>
              </a:spcAft>
              <a:buClr>
                <a:schemeClr val="dk2"/>
              </a:buClr>
              <a:buSzPts val="4500"/>
              <a:buFont typeface="Arial"/>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100000"/>
              </a:lnSpc>
              <a:spcBef>
                <a:spcPts val="360"/>
              </a:spcBef>
              <a:spcAft>
                <a:spcPts val="0"/>
              </a:spcAft>
              <a:buClr>
                <a:schemeClr val="dk1"/>
              </a:buClr>
              <a:buSzPts val="1800"/>
              <a:buFont typeface="Arial"/>
              <a:buNone/>
              <a:defRPr sz="1800"/>
            </a:lvl1pPr>
            <a:lvl2pPr lvl="1" algn="ctr">
              <a:lnSpc>
                <a:spcPct val="100000"/>
              </a:lnSpc>
              <a:spcBef>
                <a:spcPts val="300"/>
              </a:spcBef>
              <a:spcAft>
                <a:spcPts val="0"/>
              </a:spcAft>
              <a:buClr>
                <a:schemeClr val="dk1"/>
              </a:buClr>
              <a:buSzPts val="1500"/>
              <a:buFont typeface="Arial"/>
              <a:buNone/>
              <a:defRPr sz="1500"/>
            </a:lvl2pPr>
            <a:lvl3pPr lvl="2" algn="ctr">
              <a:lnSpc>
                <a:spcPct val="100000"/>
              </a:lnSpc>
              <a:spcBef>
                <a:spcPts val="270"/>
              </a:spcBef>
              <a:spcAft>
                <a:spcPts val="0"/>
              </a:spcAft>
              <a:buClr>
                <a:schemeClr val="dk1"/>
              </a:buClr>
              <a:buSzPts val="1350"/>
              <a:buFont typeface="Arial"/>
              <a:buNone/>
              <a:defRPr sz="1350"/>
            </a:lvl3pPr>
            <a:lvl4pPr lvl="3" algn="ctr">
              <a:lnSpc>
                <a:spcPct val="100000"/>
              </a:lnSpc>
              <a:spcBef>
                <a:spcPts val="240"/>
              </a:spcBef>
              <a:spcAft>
                <a:spcPts val="0"/>
              </a:spcAft>
              <a:buClr>
                <a:schemeClr val="dk1"/>
              </a:buClr>
              <a:buSzPts val="1200"/>
              <a:buFont typeface="Arial"/>
              <a:buNone/>
              <a:defRPr sz="1200"/>
            </a:lvl4pPr>
            <a:lvl5pPr lvl="4" algn="ctr">
              <a:lnSpc>
                <a:spcPct val="100000"/>
              </a:lnSpc>
              <a:spcBef>
                <a:spcPts val="240"/>
              </a:spcBef>
              <a:spcAft>
                <a:spcPts val="0"/>
              </a:spcAft>
              <a:buClr>
                <a:schemeClr val="dk1"/>
              </a:buClr>
              <a:buSzPts val="1200"/>
              <a:buFont typeface="Arial"/>
              <a:buNone/>
              <a:defRPr sz="1200"/>
            </a:lvl5pPr>
            <a:lvl6pPr lvl="5" algn="ctr">
              <a:lnSpc>
                <a:spcPct val="100000"/>
              </a:lnSpc>
              <a:spcBef>
                <a:spcPts val="240"/>
              </a:spcBef>
              <a:spcAft>
                <a:spcPts val="0"/>
              </a:spcAft>
              <a:buClr>
                <a:schemeClr val="dk1"/>
              </a:buClr>
              <a:buSzPts val="1200"/>
              <a:buFont typeface="Arial"/>
              <a:buNone/>
              <a:defRPr sz="1200"/>
            </a:lvl6pPr>
            <a:lvl7pPr lvl="6" algn="ctr">
              <a:lnSpc>
                <a:spcPct val="100000"/>
              </a:lnSpc>
              <a:spcBef>
                <a:spcPts val="240"/>
              </a:spcBef>
              <a:spcAft>
                <a:spcPts val="0"/>
              </a:spcAft>
              <a:buClr>
                <a:schemeClr val="dk1"/>
              </a:buClr>
              <a:buSzPts val="1200"/>
              <a:buFont typeface="Arial"/>
              <a:buNone/>
              <a:defRPr sz="1200"/>
            </a:lvl7pPr>
            <a:lvl8pPr lvl="7" algn="ctr">
              <a:lnSpc>
                <a:spcPct val="100000"/>
              </a:lnSpc>
              <a:spcBef>
                <a:spcPts val="240"/>
              </a:spcBef>
              <a:spcAft>
                <a:spcPts val="0"/>
              </a:spcAft>
              <a:buClr>
                <a:schemeClr val="dk1"/>
              </a:buClr>
              <a:buSzPts val="1200"/>
              <a:buFont typeface="Arial"/>
              <a:buNone/>
              <a:defRPr sz="1200"/>
            </a:lvl8pPr>
            <a:lvl9pPr lvl="8" algn="ctr">
              <a:lnSpc>
                <a:spcPct val="100000"/>
              </a:lnSpc>
              <a:spcBef>
                <a:spcPts val="240"/>
              </a:spcBef>
              <a:spcAft>
                <a:spcPts val="0"/>
              </a:spcAft>
              <a:buClr>
                <a:schemeClr val="dk1"/>
              </a:buClr>
              <a:buSzPts val="1200"/>
              <a:buFont typeface="Arial"/>
              <a:buNone/>
              <a:defRPr sz="1200"/>
            </a:lvl9pPr>
          </a:lstStyle>
          <a:p>
            <a:endParaRPr/>
          </a:p>
        </p:txBody>
      </p:sp>
      <p:sp>
        <p:nvSpPr>
          <p:cNvPr id="18" name="Google Shape;18;p32"/>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2"/>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2"/>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41"/>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41"/>
          <p:cNvSpPr txBox="1">
            <a:spLocks noGrp="1"/>
          </p:cNvSpPr>
          <p:nvPr>
            <p:ph type="body" idx="1"/>
          </p:nvPr>
        </p:nvSpPr>
        <p:spPr>
          <a:xfrm rot="5400000">
            <a:off x="3833019" y="-1623218"/>
            <a:ext cx="4525963" cy="109728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5" name="Google Shape;75;p41"/>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41"/>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41"/>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42"/>
          <p:cNvSpPr txBox="1">
            <a:spLocks noGrp="1"/>
          </p:cNvSpPr>
          <p:nvPr>
            <p:ph type="title"/>
          </p:nvPr>
        </p:nvSpPr>
        <p:spPr>
          <a:xfrm rot="5400000">
            <a:off x="7285038" y="1828801"/>
            <a:ext cx="5851525" cy="27432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42"/>
          <p:cNvSpPr txBox="1">
            <a:spLocks noGrp="1"/>
          </p:cNvSpPr>
          <p:nvPr>
            <p:ph type="body" idx="1"/>
          </p:nvPr>
        </p:nvSpPr>
        <p:spPr>
          <a:xfrm rot="5400000">
            <a:off x="1719124" y="-834886"/>
            <a:ext cx="5851525" cy="8070573"/>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81" name="Google Shape;81;p42"/>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42"/>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42"/>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3"/>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3"/>
          <p:cNvSpPr txBox="1">
            <a:spLocks noGrp="1"/>
          </p:cNvSpPr>
          <p:nvPr>
            <p:ph type="body" idx="1"/>
          </p:nvPr>
        </p:nvSpPr>
        <p:spPr>
          <a:xfrm>
            <a:off x="609600" y="1600200"/>
            <a:ext cx="10972800" cy="4525963"/>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4" name="Google Shape;24;p33"/>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3"/>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3"/>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34"/>
          <p:cNvSpPr txBox="1">
            <a:spLocks noGrp="1"/>
          </p:cNvSpPr>
          <p:nvPr>
            <p:ph type="title"/>
          </p:nvPr>
        </p:nvSpPr>
        <p:spPr>
          <a:xfrm>
            <a:off x="831851" y="1709738"/>
            <a:ext cx="10515600" cy="2852737"/>
          </a:xfrm>
          <a:prstGeom prst="rect">
            <a:avLst/>
          </a:prstGeom>
          <a:noFill/>
          <a:ln>
            <a:noFill/>
          </a:ln>
        </p:spPr>
        <p:txBody>
          <a:bodyPr spcFirstLastPara="1" wrap="square" lIns="91425" tIns="45700" rIns="91425" bIns="45700" anchor="b" anchorCtr="0">
            <a:noAutofit/>
          </a:bodyPr>
          <a:lstStyle>
            <a:lvl1pPr lvl="0" algn="ctr">
              <a:lnSpc>
                <a:spcPct val="100000"/>
              </a:lnSpc>
              <a:spcBef>
                <a:spcPts val="0"/>
              </a:spcBef>
              <a:spcAft>
                <a:spcPts val="0"/>
              </a:spcAft>
              <a:buClr>
                <a:schemeClr val="dk2"/>
              </a:buClr>
              <a:buSzPts val="4500"/>
              <a:buFont typeface="Arial"/>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34"/>
          <p:cNvSpPr txBox="1">
            <a:spLocks noGrp="1"/>
          </p:cNvSpPr>
          <p:nvPr>
            <p:ph type="body" idx="1"/>
          </p:nvPr>
        </p:nvSpPr>
        <p:spPr>
          <a:xfrm>
            <a:off x="831851"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360"/>
              </a:spcBef>
              <a:spcAft>
                <a:spcPts val="0"/>
              </a:spcAft>
              <a:buClr>
                <a:srgbClr val="888888"/>
              </a:buClr>
              <a:buSzPts val="1800"/>
              <a:buFont typeface="Arial"/>
              <a:buNone/>
              <a:defRPr sz="1800">
                <a:solidFill>
                  <a:srgbClr val="888888"/>
                </a:solidFill>
              </a:defRPr>
            </a:lvl1pPr>
            <a:lvl2pPr marL="914400" lvl="1" indent="-228600" algn="l">
              <a:lnSpc>
                <a:spcPct val="100000"/>
              </a:lnSpc>
              <a:spcBef>
                <a:spcPts val="300"/>
              </a:spcBef>
              <a:spcAft>
                <a:spcPts val="0"/>
              </a:spcAft>
              <a:buClr>
                <a:srgbClr val="888888"/>
              </a:buClr>
              <a:buSzPts val="1500"/>
              <a:buFont typeface="Arial"/>
              <a:buNone/>
              <a:defRPr sz="1500">
                <a:solidFill>
                  <a:srgbClr val="888888"/>
                </a:solidFill>
              </a:defRPr>
            </a:lvl2pPr>
            <a:lvl3pPr marL="1371600" lvl="2" indent="-228600" algn="l">
              <a:lnSpc>
                <a:spcPct val="100000"/>
              </a:lnSpc>
              <a:spcBef>
                <a:spcPts val="270"/>
              </a:spcBef>
              <a:spcAft>
                <a:spcPts val="0"/>
              </a:spcAft>
              <a:buClr>
                <a:srgbClr val="888888"/>
              </a:buClr>
              <a:buSzPts val="1350"/>
              <a:buFont typeface="Arial"/>
              <a:buNone/>
              <a:defRPr sz="1350">
                <a:solidFill>
                  <a:srgbClr val="888888"/>
                </a:solidFill>
              </a:defRPr>
            </a:lvl3pPr>
            <a:lvl4pPr marL="1828800" lvl="3" indent="-228600" algn="l">
              <a:lnSpc>
                <a:spcPct val="100000"/>
              </a:lnSpc>
              <a:spcBef>
                <a:spcPts val="240"/>
              </a:spcBef>
              <a:spcAft>
                <a:spcPts val="0"/>
              </a:spcAft>
              <a:buClr>
                <a:srgbClr val="888888"/>
              </a:buClr>
              <a:buSzPts val="1200"/>
              <a:buFont typeface="Arial"/>
              <a:buNone/>
              <a:defRPr sz="1200">
                <a:solidFill>
                  <a:srgbClr val="888888"/>
                </a:solidFill>
              </a:defRPr>
            </a:lvl4pPr>
            <a:lvl5pPr marL="2286000" lvl="4" indent="-228600" algn="l">
              <a:lnSpc>
                <a:spcPct val="100000"/>
              </a:lnSpc>
              <a:spcBef>
                <a:spcPts val="240"/>
              </a:spcBef>
              <a:spcAft>
                <a:spcPts val="0"/>
              </a:spcAft>
              <a:buClr>
                <a:srgbClr val="888888"/>
              </a:buClr>
              <a:buSzPts val="1200"/>
              <a:buFont typeface="Arial"/>
              <a:buNone/>
              <a:defRPr sz="1200">
                <a:solidFill>
                  <a:srgbClr val="888888"/>
                </a:solidFill>
              </a:defRPr>
            </a:lvl5pPr>
            <a:lvl6pPr marL="2743200" lvl="5" indent="-228600" algn="l">
              <a:lnSpc>
                <a:spcPct val="100000"/>
              </a:lnSpc>
              <a:spcBef>
                <a:spcPts val="240"/>
              </a:spcBef>
              <a:spcAft>
                <a:spcPts val="0"/>
              </a:spcAft>
              <a:buClr>
                <a:srgbClr val="888888"/>
              </a:buClr>
              <a:buSzPts val="1200"/>
              <a:buFont typeface="Arial"/>
              <a:buNone/>
              <a:defRPr sz="1200">
                <a:solidFill>
                  <a:srgbClr val="888888"/>
                </a:solidFill>
              </a:defRPr>
            </a:lvl6pPr>
            <a:lvl7pPr marL="3200400" lvl="6" indent="-228600" algn="l">
              <a:lnSpc>
                <a:spcPct val="100000"/>
              </a:lnSpc>
              <a:spcBef>
                <a:spcPts val="240"/>
              </a:spcBef>
              <a:spcAft>
                <a:spcPts val="0"/>
              </a:spcAft>
              <a:buClr>
                <a:srgbClr val="888888"/>
              </a:buClr>
              <a:buSzPts val="1200"/>
              <a:buFont typeface="Arial"/>
              <a:buNone/>
              <a:defRPr sz="1200">
                <a:solidFill>
                  <a:srgbClr val="888888"/>
                </a:solidFill>
              </a:defRPr>
            </a:lvl7pPr>
            <a:lvl8pPr marL="3657600" lvl="7" indent="-228600" algn="l">
              <a:lnSpc>
                <a:spcPct val="100000"/>
              </a:lnSpc>
              <a:spcBef>
                <a:spcPts val="240"/>
              </a:spcBef>
              <a:spcAft>
                <a:spcPts val="0"/>
              </a:spcAft>
              <a:buClr>
                <a:srgbClr val="888888"/>
              </a:buClr>
              <a:buSzPts val="1200"/>
              <a:buFont typeface="Arial"/>
              <a:buNone/>
              <a:defRPr sz="1200">
                <a:solidFill>
                  <a:srgbClr val="888888"/>
                </a:solidFill>
              </a:defRPr>
            </a:lvl8pPr>
            <a:lvl9pPr marL="4114800" lvl="8" indent="-228600" algn="l">
              <a:lnSpc>
                <a:spcPct val="100000"/>
              </a:lnSpc>
              <a:spcBef>
                <a:spcPts val="240"/>
              </a:spcBef>
              <a:spcAft>
                <a:spcPts val="0"/>
              </a:spcAft>
              <a:buClr>
                <a:srgbClr val="888888"/>
              </a:buClr>
              <a:buSzPts val="1200"/>
              <a:buFont typeface="Arial"/>
              <a:buNone/>
              <a:defRPr sz="1200">
                <a:solidFill>
                  <a:srgbClr val="888888"/>
                </a:solidFill>
              </a:defRPr>
            </a:lvl9pPr>
          </a:lstStyle>
          <a:p>
            <a:endParaRPr/>
          </a:p>
        </p:txBody>
      </p:sp>
      <p:sp>
        <p:nvSpPr>
          <p:cNvPr id="30" name="Google Shape;30;p34"/>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34"/>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34"/>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35"/>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35"/>
          <p:cNvSpPr txBox="1">
            <a:spLocks noGrp="1"/>
          </p:cNvSpPr>
          <p:nvPr>
            <p:ph type="body" idx="1"/>
          </p:nvPr>
        </p:nvSpPr>
        <p:spPr>
          <a:xfrm>
            <a:off x="609600" y="1600200"/>
            <a:ext cx="5376672" cy="4525963"/>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36" name="Google Shape;36;p35"/>
          <p:cNvSpPr txBox="1">
            <a:spLocks noGrp="1"/>
          </p:cNvSpPr>
          <p:nvPr>
            <p:ph type="body" idx="2"/>
          </p:nvPr>
        </p:nvSpPr>
        <p:spPr>
          <a:xfrm>
            <a:off x="6205728" y="1600200"/>
            <a:ext cx="5376672" cy="4525963"/>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37" name="Google Shape;37;p35"/>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35"/>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35"/>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3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3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360"/>
              </a:spcBef>
              <a:spcAft>
                <a:spcPts val="0"/>
              </a:spcAft>
              <a:buClr>
                <a:schemeClr val="dk1"/>
              </a:buClr>
              <a:buSzPts val="1800"/>
              <a:buFont typeface="Arial"/>
              <a:buNone/>
              <a:defRPr sz="1800" b="1"/>
            </a:lvl1pPr>
            <a:lvl2pPr marL="914400" lvl="1" indent="-228600" algn="l">
              <a:lnSpc>
                <a:spcPct val="100000"/>
              </a:lnSpc>
              <a:spcBef>
                <a:spcPts val="300"/>
              </a:spcBef>
              <a:spcAft>
                <a:spcPts val="0"/>
              </a:spcAft>
              <a:buClr>
                <a:schemeClr val="dk1"/>
              </a:buClr>
              <a:buSzPts val="1500"/>
              <a:buFont typeface="Arial"/>
              <a:buNone/>
              <a:defRPr sz="1500" b="1"/>
            </a:lvl2pPr>
            <a:lvl3pPr marL="1371600" lvl="2" indent="-228600" algn="l">
              <a:lnSpc>
                <a:spcPct val="100000"/>
              </a:lnSpc>
              <a:spcBef>
                <a:spcPts val="270"/>
              </a:spcBef>
              <a:spcAft>
                <a:spcPts val="0"/>
              </a:spcAft>
              <a:buClr>
                <a:schemeClr val="dk1"/>
              </a:buClr>
              <a:buSzPts val="1350"/>
              <a:buFont typeface="Arial"/>
              <a:buNone/>
              <a:defRPr sz="1350" b="1"/>
            </a:lvl3pPr>
            <a:lvl4pPr marL="1828800" lvl="3" indent="-228600" algn="l">
              <a:lnSpc>
                <a:spcPct val="100000"/>
              </a:lnSpc>
              <a:spcBef>
                <a:spcPts val="240"/>
              </a:spcBef>
              <a:spcAft>
                <a:spcPts val="0"/>
              </a:spcAft>
              <a:buClr>
                <a:schemeClr val="dk1"/>
              </a:buClr>
              <a:buSzPts val="1200"/>
              <a:buFont typeface="Arial"/>
              <a:buNone/>
              <a:defRPr sz="1200" b="1"/>
            </a:lvl4pPr>
            <a:lvl5pPr marL="2286000" lvl="4" indent="-228600" algn="l">
              <a:lnSpc>
                <a:spcPct val="100000"/>
              </a:lnSpc>
              <a:spcBef>
                <a:spcPts val="240"/>
              </a:spcBef>
              <a:spcAft>
                <a:spcPts val="0"/>
              </a:spcAft>
              <a:buClr>
                <a:schemeClr val="dk1"/>
              </a:buClr>
              <a:buSzPts val="1200"/>
              <a:buFont typeface="Arial"/>
              <a:buNone/>
              <a:defRPr sz="1200" b="1"/>
            </a:lvl5pPr>
            <a:lvl6pPr marL="2743200" lvl="5" indent="-228600" algn="l">
              <a:lnSpc>
                <a:spcPct val="100000"/>
              </a:lnSpc>
              <a:spcBef>
                <a:spcPts val="240"/>
              </a:spcBef>
              <a:spcAft>
                <a:spcPts val="0"/>
              </a:spcAft>
              <a:buClr>
                <a:schemeClr val="dk1"/>
              </a:buClr>
              <a:buSzPts val="1200"/>
              <a:buFont typeface="Arial"/>
              <a:buNone/>
              <a:defRPr sz="1200" b="1"/>
            </a:lvl6pPr>
            <a:lvl7pPr marL="3200400" lvl="6" indent="-228600" algn="l">
              <a:lnSpc>
                <a:spcPct val="100000"/>
              </a:lnSpc>
              <a:spcBef>
                <a:spcPts val="240"/>
              </a:spcBef>
              <a:spcAft>
                <a:spcPts val="0"/>
              </a:spcAft>
              <a:buClr>
                <a:schemeClr val="dk1"/>
              </a:buClr>
              <a:buSzPts val="1200"/>
              <a:buFont typeface="Arial"/>
              <a:buNone/>
              <a:defRPr sz="1200" b="1"/>
            </a:lvl7pPr>
            <a:lvl8pPr marL="3657600" lvl="7" indent="-228600" algn="l">
              <a:lnSpc>
                <a:spcPct val="100000"/>
              </a:lnSpc>
              <a:spcBef>
                <a:spcPts val="240"/>
              </a:spcBef>
              <a:spcAft>
                <a:spcPts val="0"/>
              </a:spcAft>
              <a:buClr>
                <a:schemeClr val="dk1"/>
              </a:buClr>
              <a:buSzPts val="1200"/>
              <a:buFont typeface="Arial"/>
              <a:buNone/>
              <a:defRPr sz="1200" b="1"/>
            </a:lvl8pPr>
            <a:lvl9pPr marL="4114800" lvl="8" indent="-228600" algn="l">
              <a:lnSpc>
                <a:spcPct val="100000"/>
              </a:lnSpc>
              <a:spcBef>
                <a:spcPts val="240"/>
              </a:spcBef>
              <a:spcAft>
                <a:spcPts val="0"/>
              </a:spcAft>
              <a:buClr>
                <a:schemeClr val="dk1"/>
              </a:buClr>
              <a:buSzPts val="1200"/>
              <a:buFont typeface="Arial"/>
              <a:buNone/>
              <a:defRPr sz="1200" b="1"/>
            </a:lvl9pPr>
          </a:lstStyle>
          <a:p>
            <a:endParaRPr/>
          </a:p>
        </p:txBody>
      </p:sp>
      <p:sp>
        <p:nvSpPr>
          <p:cNvPr id="43" name="Google Shape;43;p3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44" name="Google Shape;44;p3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360"/>
              </a:spcBef>
              <a:spcAft>
                <a:spcPts val="0"/>
              </a:spcAft>
              <a:buClr>
                <a:schemeClr val="dk1"/>
              </a:buClr>
              <a:buSzPts val="1800"/>
              <a:buFont typeface="Arial"/>
              <a:buNone/>
              <a:defRPr sz="1800" b="1"/>
            </a:lvl1pPr>
            <a:lvl2pPr marL="914400" lvl="1" indent="-228600" algn="l">
              <a:lnSpc>
                <a:spcPct val="100000"/>
              </a:lnSpc>
              <a:spcBef>
                <a:spcPts val="300"/>
              </a:spcBef>
              <a:spcAft>
                <a:spcPts val="0"/>
              </a:spcAft>
              <a:buClr>
                <a:schemeClr val="dk1"/>
              </a:buClr>
              <a:buSzPts val="1500"/>
              <a:buFont typeface="Arial"/>
              <a:buNone/>
              <a:defRPr sz="1500" b="1"/>
            </a:lvl2pPr>
            <a:lvl3pPr marL="1371600" lvl="2" indent="-228600" algn="l">
              <a:lnSpc>
                <a:spcPct val="100000"/>
              </a:lnSpc>
              <a:spcBef>
                <a:spcPts val="270"/>
              </a:spcBef>
              <a:spcAft>
                <a:spcPts val="0"/>
              </a:spcAft>
              <a:buClr>
                <a:schemeClr val="dk1"/>
              </a:buClr>
              <a:buSzPts val="1350"/>
              <a:buFont typeface="Arial"/>
              <a:buNone/>
              <a:defRPr sz="1350" b="1"/>
            </a:lvl3pPr>
            <a:lvl4pPr marL="1828800" lvl="3" indent="-228600" algn="l">
              <a:lnSpc>
                <a:spcPct val="100000"/>
              </a:lnSpc>
              <a:spcBef>
                <a:spcPts val="240"/>
              </a:spcBef>
              <a:spcAft>
                <a:spcPts val="0"/>
              </a:spcAft>
              <a:buClr>
                <a:schemeClr val="dk1"/>
              </a:buClr>
              <a:buSzPts val="1200"/>
              <a:buFont typeface="Arial"/>
              <a:buNone/>
              <a:defRPr sz="1200" b="1"/>
            </a:lvl4pPr>
            <a:lvl5pPr marL="2286000" lvl="4" indent="-228600" algn="l">
              <a:lnSpc>
                <a:spcPct val="100000"/>
              </a:lnSpc>
              <a:spcBef>
                <a:spcPts val="240"/>
              </a:spcBef>
              <a:spcAft>
                <a:spcPts val="0"/>
              </a:spcAft>
              <a:buClr>
                <a:schemeClr val="dk1"/>
              </a:buClr>
              <a:buSzPts val="1200"/>
              <a:buFont typeface="Arial"/>
              <a:buNone/>
              <a:defRPr sz="1200" b="1"/>
            </a:lvl5pPr>
            <a:lvl6pPr marL="2743200" lvl="5" indent="-228600" algn="l">
              <a:lnSpc>
                <a:spcPct val="100000"/>
              </a:lnSpc>
              <a:spcBef>
                <a:spcPts val="240"/>
              </a:spcBef>
              <a:spcAft>
                <a:spcPts val="0"/>
              </a:spcAft>
              <a:buClr>
                <a:schemeClr val="dk1"/>
              </a:buClr>
              <a:buSzPts val="1200"/>
              <a:buFont typeface="Arial"/>
              <a:buNone/>
              <a:defRPr sz="1200" b="1"/>
            </a:lvl6pPr>
            <a:lvl7pPr marL="3200400" lvl="6" indent="-228600" algn="l">
              <a:lnSpc>
                <a:spcPct val="100000"/>
              </a:lnSpc>
              <a:spcBef>
                <a:spcPts val="240"/>
              </a:spcBef>
              <a:spcAft>
                <a:spcPts val="0"/>
              </a:spcAft>
              <a:buClr>
                <a:schemeClr val="dk1"/>
              </a:buClr>
              <a:buSzPts val="1200"/>
              <a:buFont typeface="Arial"/>
              <a:buNone/>
              <a:defRPr sz="1200" b="1"/>
            </a:lvl7pPr>
            <a:lvl8pPr marL="3657600" lvl="7" indent="-228600" algn="l">
              <a:lnSpc>
                <a:spcPct val="100000"/>
              </a:lnSpc>
              <a:spcBef>
                <a:spcPts val="240"/>
              </a:spcBef>
              <a:spcAft>
                <a:spcPts val="0"/>
              </a:spcAft>
              <a:buClr>
                <a:schemeClr val="dk1"/>
              </a:buClr>
              <a:buSzPts val="1200"/>
              <a:buFont typeface="Arial"/>
              <a:buNone/>
              <a:defRPr sz="1200" b="1"/>
            </a:lvl8pPr>
            <a:lvl9pPr marL="4114800" lvl="8" indent="-228600" algn="l">
              <a:lnSpc>
                <a:spcPct val="100000"/>
              </a:lnSpc>
              <a:spcBef>
                <a:spcPts val="240"/>
              </a:spcBef>
              <a:spcAft>
                <a:spcPts val="0"/>
              </a:spcAft>
              <a:buClr>
                <a:schemeClr val="dk1"/>
              </a:buClr>
              <a:buSzPts val="1200"/>
              <a:buFont typeface="Arial"/>
              <a:buNone/>
              <a:defRPr sz="1200" b="1"/>
            </a:lvl9pPr>
          </a:lstStyle>
          <a:p>
            <a:endParaRPr/>
          </a:p>
        </p:txBody>
      </p:sp>
      <p:sp>
        <p:nvSpPr>
          <p:cNvPr id="45" name="Google Shape;45;p3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46" name="Google Shape;46;p36"/>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36"/>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36"/>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37"/>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37"/>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37"/>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37"/>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38"/>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38"/>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38"/>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3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ctr">
              <a:lnSpc>
                <a:spcPct val="100000"/>
              </a:lnSpc>
              <a:spcBef>
                <a:spcPts val="0"/>
              </a:spcBef>
              <a:spcAft>
                <a:spcPts val="0"/>
              </a:spcAft>
              <a:buClr>
                <a:schemeClr val="dk2"/>
              </a:buClr>
              <a:buSzPts val="2400"/>
              <a:buFont typeface="Arial"/>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3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Clr>
                <a:schemeClr val="dk1"/>
              </a:buClr>
              <a:buSzPts val="2400"/>
              <a:buFont typeface="Arial"/>
              <a:buChar char="•"/>
              <a:defRPr sz="2400"/>
            </a:lvl1pPr>
            <a:lvl2pPr marL="914400" lvl="1" indent="-361950" algn="l">
              <a:lnSpc>
                <a:spcPct val="100000"/>
              </a:lnSpc>
              <a:spcBef>
                <a:spcPts val="420"/>
              </a:spcBef>
              <a:spcAft>
                <a:spcPts val="0"/>
              </a:spcAft>
              <a:buClr>
                <a:schemeClr val="dk1"/>
              </a:buClr>
              <a:buSzPts val="2100"/>
              <a:buFont typeface="Arial"/>
              <a:buChar char="–"/>
              <a:defRPr sz="2100"/>
            </a:lvl2pPr>
            <a:lvl3pPr marL="1371600" lvl="2" indent="-342900" algn="l">
              <a:lnSpc>
                <a:spcPct val="100000"/>
              </a:lnSpc>
              <a:spcBef>
                <a:spcPts val="360"/>
              </a:spcBef>
              <a:spcAft>
                <a:spcPts val="0"/>
              </a:spcAft>
              <a:buClr>
                <a:schemeClr val="dk1"/>
              </a:buClr>
              <a:buSzPts val="1800"/>
              <a:buFont typeface="Arial"/>
              <a:buChar char="•"/>
              <a:defRPr sz="1800"/>
            </a:lvl3pPr>
            <a:lvl4pPr marL="1828800" lvl="3" indent="-323850" algn="l">
              <a:lnSpc>
                <a:spcPct val="100000"/>
              </a:lnSpc>
              <a:spcBef>
                <a:spcPts val="300"/>
              </a:spcBef>
              <a:spcAft>
                <a:spcPts val="0"/>
              </a:spcAft>
              <a:buClr>
                <a:schemeClr val="dk1"/>
              </a:buClr>
              <a:buSzPts val="1500"/>
              <a:buFont typeface="Arial"/>
              <a:buChar char="–"/>
              <a:defRPr sz="1500"/>
            </a:lvl4pPr>
            <a:lvl5pPr marL="2286000" lvl="4" indent="-323850" algn="l">
              <a:lnSpc>
                <a:spcPct val="100000"/>
              </a:lnSpc>
              <a:spcBef>
                <a:spcPts val="300"/>
              </a:spcBef>
              <a:spcAft>
                <a:spcPts val="0"/>
              </a:spcAft>
              <a:buClr>
                <a:schemeClr val="dk1"/>
              </a:buClr>
              <a:buSzPts val="1500"/>
              <a:buFont typeface="Arial"/>
              <a:buChar char="»"/>
              <a:defRPr sz="1500"/>
            </a:lvl5pPr>
            <a:lvl6pPr marL="2743200" lvl="5" indent="-323850" algn="l">
              <a:lnSpc>
                <a:spcPct val="100000"/>
              </a:lnSpc>
              <a:spcBef>
                <a:spcPts val="300"/>
              </a:spcBef>
              <a:spcAft>
                <a:spcPts val="0"/>
              </a:spcAft>
              <a:buClr>
                <a:schemeClr val="dk1"/>
              </a:buClr>
              <a:buSzPts val="1500"/>
              <a:buFont typeface="Arial"/>
              <a:buChar char="»"/>
              <a:defRPr sz="1500"/>
            </a:lvl6pPr>
            <a:lvl7pPr marL="3200400" lvl="6" indent="-323850" algn="l">
              <a:lnSpc>
                <a:spcPct val="100000"/>
              </a:lnSpc>
              <a:spcBef>
                <a:spcPts val="300"/>
              </a:spcBef>
              <a:spcAft>
                <a:spcPts val="0"/>
              </a:spcAft>
              <a:buClr>
                <a:schemeClr val="dk1"/>
              </a:buClr>
              <a:buSzPts val="1500"/>
              <a:buFont typeface="Arial"/>
              <a:buChar char="»"/>
              <a:defRPr sz="1500"/>
            </a:lvl7pPr>
            <a:lvl8pPr marL="3657600" lvl="7" indent="-323850" algn="l">
              <a:lnSpc>
                <a:spcPct val="100000"/>
              </a:lnSpc>
              <a:spcBef>
                <a:spcPts val="300"/>
              </a:spcBef>
              <a:spcAft>
                <a:spcPts val="0"/>
              </a:spcAft>
              <a:buClr>
                <a:schemeClr val="dk1"/>
              </a:buClr>
              <a:buSzPts val="1500"/>
              <a:buFont typeface="Arial"/>
              <a:buChar char="»"/>
              <a:defRPr sz="1500"/>
            </a:lvl8pPr>
            <a:lvl9pPr marL="4114800" lvl="8" indent="-323850" algn="l">
              <a:lnSpc>
                <a:spcPct val="100000"/>
              </a:lnSpc>
              <a:spcBef>
                <a:spcPts val="300"/>
              </a:spcBef>
              <a:spcAft>
                <a:spcPts val="0"/>
              </a:spcAft>
              <a:buClr>
                <a:schemeClr val="dk1"/>
              </a:buClr>
              <a:buSzPts val="1500"/>
              <a:buFont typeface="Arial"/>
              <a:buChar char="»"/>
              <a:defRPr sz="1500"/>
            </a:lvl9pPr>
          </a:lstStyle>
          <a:p>
            <a:endParaRPr/>
          </a:p>
        </p:txBody>
      </p:sp>
      <p:sp>
        <p:nvSpPr>
          <p:cNvPr id="61" name="Google Shape;61;p3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40"/>
              </a:spcBef>
              <a:spcAft>
                <a:spcPts val="0"/>
              </a:spcAft>
              <a:buClr>
                <a:schemeClr val="dk1"/>
              </a:buClr>
              <a:buSzPts val="1200"/>
              <a:buFont typeface="Arial"/>
              <a:buNone/>
              <a:defRPr sz="1200"/>
            </a:lvl1pPr>
            <a:lvl2pPr marL="914400" lvl="1" indent="-228600" algn="l">
              <a:lnSpc>
                <a:spcPct val="100000"/>
              </a:lnSpc>
              <a:spcBef>
                <a:spcPts val="210"/>
              </a:spcBef>
              <a:spcAft>
                <a:spcPts val="0"/>
              </a:spcAft>
              <a:buClr>
                <a:schemeClr val="dk1"/>
              </a:buClr>
              <a:buSzPts val="1050"/>
              <a:buFont typeface="Arial"/>
              <a:buNone/>
              <a:defRPr sz="1050"/>
            </a:lvl2pPr>
            <a:lvl3pPr marL="1371600" lvl="2" indent="-228600" algn="l">
              <a:lnSpc>
                <a:spcPct val="100000"/>
              </a:lnSpc>
              <a:spcBef>
                <a:spcPts val="180"/>
              </a:spcBef>
              <a:spcAft>
                <a:spcPts val="0"/>
              </a:spcAft>
              <a:buClr>
                <a:schemeClr val="dk1"/>
              </a:buClr>
              <a:buSzPts val="900"/>
              <a:buFont typeface="Arial"/>
              <a:buNone/>
              <a:defRPr sz="900"/>
            </a:lvl3pPr>
            <a:lvl4pPr marL="1828800" lvl="3" indent="-228600" algn="l">
              <a:lnSpc>
                <a:spcPct val="100000"/>
              </a:lnSpc>
              <a:spcBef>
                <a:spcPts val="150"/>
              </a:spcBef>
              <a:spcAft>
                <a:spcPts val="0"/>
              </a:spcAft>
              <a:buClr>
                <a:schemeClr val="dk1"/>
              </a:buClr>
              <a:buSzPts val="750"/>
              <a:buFont typeface="Arial"/>
              <a:buNone/>
              <a:defRPr sz="750"/>
            </a:lvl4pPr>
            <a:lvl5pPr marL="2286000" lvl="4" indent="-228600" algn="l">
              <a:lnSpc>
                <a:spcPct val="100000"/>
              </a:lnSpc>
              <a:spcBef>
                <a:spcPts val="150"/>
              </a:spcBef>
              <a:spcAft>
                <a:spcPts val="0"/>
              </a:spcAft>
              <a:buClr>
                <a:schemeClr val="dk1"/>
              </a:buClr>
              <a:buSzPts val="750"/>
              <a:buFont typeface="Arial"/>
              <a:buNone/>
              <a:defRPr sz="750"/>
            </a:lvl5pPr>
            <a:lvl6pPr marL="2743200" lvl="5" indent="-228600" algn="l">
              <a:lnSpc>
                <a:spcPct val="100000"/>
              </a:lnSpc>
              <a:spcBef>
                <a:spcPts val="150"/>
              </a:spcBef>
              <a:spcAft>
                <a:spcPts val="0"/>
              </a:spcAft>
              <a:buClr>
                <a:schemeClr val="dk1"/>
              </a:buClr>
              <a:buSzPts val="750"/>
              <a:buFont typeface="Arial"/>
              <a:buNone/>
              <a:defRPr sz="750"/>
            </a:lvl6pPr>
            <a:lvl7pPr marL="3200400" lvl="6" indent="-228600" algn="l">
              <a:lnSpc>
                <a:spcPct val="100000"/>
              </a:lnSpc>
              <a:spcBef>
                <a:spcPts val="150"/>
              </a:spcBef>
              <a:spcAft>
                <a:spcPts val="0"/>
              </a:spcAft>
              <a:buClr>
                <a:schemeClr val="dk1"/>
              </a:buClr>
              <a:buSzPts val="750"/>
              <a:buFont typeface="Arial"/>
              <a:buNone/>
              <a:defRPr sz="750"/>
            </a:lvl7pPr>
            <a:lvl8pPr marL="3657600" lvl="7" indent="-228600" algn="l">
              <a:lnSpc>
                <a:spcPct val="100000"/>
              </a:lnSpc>
              <a:spcBef>
                <a:spcPts val="150"/>
              </a:spcBef>
              <a:spcAft>
                <a:spcPts val="0"/>
              </a:spcAft>
              <a:buClr>
                <a:schemeClr val="dk1"/>
              </a:buClr>
              <a:buSzPts val="750"/>
              <a:buFont typeface="Arial"/>
              <a:buNone/>
              <a:defRPr sz="750"/>
            </a:lvl8pPr>
            <a:lvl9pPr marL="4114800" lvl="8" indent="-228600" algn="l">
              <a:lnSpc>
                <a:spcPct val="100000"/>
              </a:lnSpc>
              <a:spcBef>
                <a:spcPts val="150"/>
              </a:spcBef>
              <a:spcAft>
                <a:spcPts val="0"/>
              </a:spcAft>
              <a:buClr>
                <a:schemeClr val="dk1"/>
              </a:buClr>
              <a:buSzPts val="750"/>
              <a:buFont typeface="Arial"/>
              <a:buNone/>
              <a:defRPr sz="750"/>
            </a:lvl9pPr>
          </a:lstStyle>
          <a:p>
            <a:endParaRPr/>
          </a:p>
        </p:txBody>
      </p:sp>
      <p:sp>
        <p:nvSpPr>
          <p:cNvPr id="62" name="Google Shape;62;p39"/>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39"/>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39"/>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4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ctr">
              <a:lnSpc>
                <a:spcPct val="100000"/>
              </a:lnSpc>
              <a:spcBef>
                <a:spcPts val="0"/>
              </a:spcBef>
              <a:spcAft>
                <a:spcPts val="0"/>
              </a:spcAft>
              <a:buClr>
                <a:schemeClr val="dk2"/>
              </a:buClr>
              <a:buSzPts val="2400"/>
              <a:buFont typeface="Arial"/>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40"/>
          <p:cNvSpPr>
            <a:spLocks noGrp="1"/>
          </p:cNvSpPr>
          <p:nvPr>
            <p:ph type="pic" idx="2"/>
          </p:nvPr>
        </p:nvSpPr>
        <p:spPr>
          <a:xfrm>
            <a:off x="5183188" y="987425"/>
            <a:ext cx="6172200" cy="4873625"/>
          </a:xfrm>
          <a:prstGeom prst="rect">
            <a:avLst/>
          </a:prstGeom>
          <a:noFill/>
          <a:ln>
            <a:noFill/>
          </a:ln>
        </p:spPr>
      </p:sp>
      <p:sp>
        <p:nvSpPr>
          <p:cNvPr id="68" name="Google Shape;68;p4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40"/>
              </a:spcBef>
              <a:spcAft>
                <a:spcPts val="0"/>
              </a:spcAft>
              <a:buClr>
                <a:schemeClr val="dk1"/>
              </a:buClr>
              <a:buSzPts val="1200"/>
              <a:buFont typeface="Arial"/>
              <a:buNone/>
              <a:defRPr sz="1200"/>
            </a:lvl1pPr>
            <a:lvl2pPr marL="914400" lvl="1" indent="-228600" algn="l">
              <a:lnSpc>
                <a:spcPct val="100000"/>
              </a:lnSpc>
              <a:spcBef>
                <a:spcPts val="210"/>
              </a:spcBef>
              <a:spcAft>
                <a:spcPts val="0"/>
              </a:spcAft>
              <a:buClr>
                <a:schemeClr val="dk1"/>
              </a:buClr>
              <a:buSzPts val="1050"/>
              <a:buFont typeface="Arial"/>
              <a:buNone/>
              <a:defRPr sz="1050"/>
            </a:lvl2pPr>
            <a:lvl3pPr marL="1371600" lvl="2" indent="-228600" algn="l">
              <a:lnSpc>
                <a:spcPct val="100000"/>
              </a:lnSpc>
              <a:spcBef>
                <a:spcPts val="180"/>
              </a:spcBef>
              <a:spcAft>
                <a:spcPts val="0"/>
              </a:spcAft>
              <a:buClr>
                <a:schemeClr val="dk1"/>
              </a:buClr>
              <a:buSzPts val="900"/>
              <a:buFont typeface="Arial"/>
              <a:buNone/>
              <a:defRPr sz="900"/>
            </a:lvl3pPr>
            <a:lvl4pPr marL="1828800" lvl="3" indent="-228600" algn="l">
              <a:lnSpc>
                <a:spcPct val="100000"/>
              </a:lnSpc>
              <a:spcBef>
                <a:spcPts val="150"/>
              </a:spcBef>
              <a:spcAft>
                <a:spcPts val="0"/>
              </a:spcAft>
              <a:buClr>
                <a:schemeClr val="dk1"/>
              </a:buClr>
              <a:buSzPts val="750"/>
              <a:buFont typeface="Arial"/>
              <a:buNone/>
              <a:defRPr sz="750"/>
            </a:lvl4pPr>
            <a:lvl5pPr marL="2286000" lvl="4" indent="-228600" algn="l">
              <a:lnSpc>
                <a:spcPct val="100000"/>
              </a:lnSpc>
              <a:spcBef>
                <a:spcPts val="150"/>
              </a:spcBef>
              <a:spcAft>
                <a:spcPts val="0"/>
              </a:spcAft>
              <a:buClr>
                <a:schemeClr val="dk1"/>
              </a:buClr>
              <a:buSzPts val="750"/>
              <a:buFont typeface="Arial"/>
              <a:buNone/>
              <a:defRPr sz="750"/>
            </a:lvl5pPr>
            <a:lvl6pPr marL="2743200" lvl="5" indent="-228600" algn="l">
              <a:lnSpc>
                <a:spcPct val="100000"/>
              </a:lnSpc>
              <a:spcBef>
                <a:spcPts val="150"/>
              </a:spcBef>
              <a:spcAft>
                <a:spcPts val="0"/>
              </a:spcAft>
              <a:buClr>
                <a:schemeClr val="dk1"/>
              </a:buClr>
              <a:buSzPts val="750"/>
              <a:buFont typeface="Arial"/>
              <a:buNone/>
              <a:defRPr sz="750"/>
            </a:lvl6pPr>
            <a:lvl7pPr marL="3200400" lvl="6" indent="-228600" algn="l">
              <a:lnSpc>
                <a:spcPct val="100000"/>
              </a:lnSpc>
              <a:spcBef>
                <a:spcPts val="150"/>
              </a:spcBef>
              <a:spcAft>
                <a:spcPts val="0"/>
              </a:spcAft>
              <a:buClr>
                <a:schemeClr val="dk1"/>
              </a:buClr>
              <a:buSzPts val="750"/>
              <a:buFont typeface="Arial"/>
              <a:buNone/>
              <a:defRPr sz="750"/>
            </a:lvl7pPr>
            <a:lvl8pPr marL="3657600" lvl="7" indent="-228600" algn="l">
              <a:lnSpc>
                <a:spcPct val="100000"/>
              </a:lnSpc>
              <a:spcBef>
                <a:spcPts val="150"/>
              </a:spcBef>
              <a:spcAft>
                <a:spcPts val="0"/>
              </a:spcAft>
              <a:buClr>
                <a:schemeClr val="dk1"/>
              </a:buClr>
              <a:buSzPts val="750"/>
              <a:buFont typeface="Arial"/>
              <a:buNone/>
              <a:defRPr sz="750"/>
            </a:lvl8pPr>
            <a:lvl9pPr marL="4114800" lvl="8" indent="-228600" algn="l">
              <a:lnSpc>
                <a:spcPct val="100000"/>
              </a:lnSpc>
              <a:spcBef>
                <a:spcPts val="150"/>
              </a:spcBef>
              <a:spcAft>
                <a:spcPts val="0"/>
              </a:spcAft>
              <a:buClr>
                <a:schemeClr val="dk1"/>
              </a:buClr>
              <a:buSzPts val="750"/>
              <a:buFont typeface="Arial"/>
              <a:buNone/>
              <a:defRPr sz="750"/>
            </a:lvl9pPr>
          </a:lstStyle>
          <a:p>
            <a:endParaRPr/>
          </a:p>
        </p:txBody>
      </p:sp>
      <p:sp>
        <p:nvSpPr>
          <p:cNvPr id="69" name="Google Shape;69;p40"/>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40"/>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40"/>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1"/>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chemeClr val="dk2"/>
              </a:buClr>
              <a:buSzPts val="4400"/>
              <a:buFont typeface="Arial"/>
              <a:buNone/>
              <a:defRPr sz="4400" b="0" i="0" u="none" strike="noStrike" cap="non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31"/>
          <p:cNvSpPr txBox="1">
            <a:spLocks noGrp="1"/>
          </p:cNvSpPr>
          <p:nvPr>
            <p:ph type="body" idx="1"/>
          </p:nvPr>
        </p:nvSpPr>
        <p:spPr>
          <a:xfrm>
            <a:off x="609600" y="1600200"/>
            <a:ext cx="10972800" cy="4525963"/>
          </a:xfrm>
          <a:prstGeom prst="rect">
            <a:avLst/>
          </a:prstGeom>
          <a:noFill/>
          <a:ln>
            <a:noFill/>
          </a:ln>
        </p:spPr>
        <p:txBody>
          <a:bodyPr spcFirstLastPara="1" wrap="square" lIns="91425" tIns="45700" rIns="91425" bIns="45700" anchor="t" anchorCtr="0">
            <a:no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31"/>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31"/>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31"/>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400" b="0" i="0" u="none" strike="noStrike" cap="none">
                <a:solidFill>
                  <a:schemeClr val="dk1"/>
                </a:solidFill>
                <a:latin typeface="Arial"/>
                <a:ea typeface="Arial"/>
                <a:cs typeface="Arial"/>
                <a:sym typeface="Arial"/>
              </a:defRPr>
            </a:lvl1pPr>
            <a:lvl2pPr marL="0" marR="0" lvl="1" indent="0" algn="r" rtl="0">
              <a:spcBef>
                <a:spcPts val="0"/>
              </a:spcBef>
              <a:buNone/>
              <a:defRPr sz="1400" b="0" i="0" u="none" strike="noStrike" cap="none">
                <a:solidFill>
                  <a:schemeClr val="dk1"/>
                </a:solidFill>
                <a:latin typeface="Arial"/>
                <a:ea typeface="Arial"/>
                <a:cs typeface="Arial"/>
                <a:sym typeface="Arial"/>
              </a:defRPr>
            </a:lvl2pPr>
            <a:lvl3pPr marL="0" marR="0" lvl="2" indent="0" algn="r" rtl="0">
              <a:spcBef>
                <a:spcPts val="0"/>
              </a:spcBef>
              <a:buNone/>
              <a:defRPr sz="1400" b="0" i="0" u="none" strike="noStrike" cap="none">
                <a:solidFill>
                  <a:schemeClr val="dk1"/>
                </a:solidFill>
                <a:latin typeface="Arial"/>
                <a:ea typeface="Arial"/>
                <a:cs typeface="Arial"/>
                <a:sym typeface="Arial"/>
              </a:defRPr>
            </a:lvl3pPr>
            <a:lvl4pPr marL="0" marR="0" lvl="3" indent="0" algn="r" rtl="0">
              <a:spcBef>
                <a:spcPts val="0"/>
              </a:spcBef>
              <a:buNone/>
              <a:defRPr sz="1400" b="0" i="0" u="none" strike="noStrike" cap="none">
                <a:solidFill>
                  <a:schemeClr val="dk1"/>
                </a:solidFill>
                <a:latin typeface="Arial"/>
                <a:ea typeface="Arial"/>
                <a:cs typeface="Arial"/>
                <a:sym typeface="Arial"/>
              </a:defRPr>
            </a:lvl4pPr>
            <a:lvl5pPr marL="0" marR="0" lvl="4" indent="0" algn="r" rtl="0">
              <a:spcBef>
                <a:spcPts val="0"/>
              </a:spcBef>
              <a:buNone/>
              <a:defRPr sz="1400" b="0" i="0" u="none" strike="noStrike" cap="none">
                <a:solidFill>
                  <a:schemeClr val="dk1"/>
                </a:solidFill>
                <a:latin typeface="Arial"/>
                <a:ea typeface="Arial"/>
                <a:cs typeface="Arial"/>
                <a:sym typeface="Arial"/>
              </a:defRPr>
            </a:lvl5pPr>
            <a:lvl6pPr marL="0" marR="0" lvl="5" indent="0" algn="r" rtl="0">
              <a:spcBef>
                <a:spcPts val="0"/>
              </a:spcBef>
              <a:buNone/>
              <a:defRPr sz="1400" b="0" i="0" u="none" strike="noStrike" cap="none">
                <a:solidFill>
                  <a:schemeClr val="dk1"/>
                </a:solidFill>
                <a:latin typeface="Arial"/>
                <a:ea typeface="Arial"/>
                <a:cs typeface="Arial"/>
                <a:sym typeface="Arial"/>
              </a:defRPr>
            </a:lvl6pPr>
            <a:lvl7pPr marL="0" marR="0" lvl="6" indent="0" algn="r" rtl="0">
              <a:spcBef>
                <a:spcPts val="0"/>
              </a:spcBef>
              <a:buNone/>
              <a:defRPr sz="1400" b="0" i="0" u="none" strike="noStrike" cap="none">
                <a:solidFill>
                  <a:schemeClr val="dk1"/>
                </a:solidFill>
                <a:latin typeface="Arial"/>
                <a:ea typeface="Arial"/>
                <a:cs typeface="Arial"/>
                <a:sym typeface="Arial"/>
              </a:defRPr>
            </a:lvl7pPr>
            <a:lvl8pPr marL="0" marR="0" lvl="7" indent="0" algn="r" rtl="0">
              <a:spcBef>
                <a:spcPts val="0"/>
              </a:spcBef>
              <a:buNone/>
              <a:defRPr sz="1400" b="0" i="0" u="none" strike="noStrike" cap="none">
                <a:solidFill>
                  <a:schemeClr val="dk1"/>
                </a:solidFill>
                <a:latin typeface="Arial"/>
                <a:ea typeface="Arial"/>
                <a:cs typeface="Arial"/>
                <a:sym typeface="Arial"/>
              </a:defRPr>
            </a:lvl8pPr>
            <a:lvl9pPr marL="0" marR="0" lvl="8" indent="0" algn="r" rtl="0">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g"/><Relationship Id="rId10" Type="http://schemas.openxmlformats.org/officeDocument/2006/relationships/image" Target="../media/image8.jpg"/><Relationship Id="rId4" Type="http://schemas.openxmlformats.org/officeDocument/2006/relationships/image" Target="../media/image2.jp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1.svg"/><Relationship Id="rId5" Type="http://schemas.openxmlformats.org/officeDocument/2006/relationships/image" Target="../media/image4.png"/><Relationship Id="rId10" Type="http://schemas.openxmlformats.org/officeDocument/2006/relationships/image" Target="../media/image10.png"/><Relationship Id="rId4" Type="http://schemas.openxmlformats.org/officeDocument/2006/relationships/image" Target="../media/image3.jpg"/><Relationship Id="rId9" Type="http://schemas.openxmlformats.org/officeDocument/2006/relationships/image" Target="../media/image8.jpg"/></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1.svg"/><Relationship Id="rId5" Type="http://schemas.openxmlformats.org/officeDocument/2006/relationships/image" Target="../media/image4.png"/><Relationship Id="rId10" Type="http://schemas.openxmlformats.org/officeDocument/2006/relationships/image" Target="../media/image10.png"/><Relationship Id="rId4" Type="http://schemas.openxmlformats.org/officeDocument/2006/relationships/image" Target="../media/image3.jpg"/><Relationship Id="rId9" Type="http://schemas.openxmlformats.org/officeDocument/2006/relationships/image" Target="../media/image8.jpg"/></Relationships>
</file>

<file path=ppt/slides/_rels/slide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1.svg"/><Relationship Id="rId5" Type="http://schemas.openxmlformats.org/officeDocument/2006/relationships/image" Target="../media/image4.png"/><Relationship Id="rId10" Type="http://schemas.openxmlformats.org/officeDocument/2006/relationships/image" Target="../media/image10.png"/><Relationship Id="rId4" Type="http://schemas.openxmlformats.org/officeDocument/2006/relationships/image" Target="../media/image3.jpg"/><Relationship Id="rId9" Type="http://schemas.openxmlformats.org/officeDocument/2006/relationships/image" Target="../media/image8.jpg"/></Relationships>
</file>

<file path=ppt/slides/_rels/slide1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1.svg"/><Relationship Id="rId5" Type="http://schemas.openxmlformats.org/officeDocument/2006/relationships/image" Target="../media/image4.png"/><Relationship Id="rId10" Type="http://schemas.openxmlformats.org/officeDocument/2006/relationships/image" Target="../media/image10.png"/><Relationship Id="rId4" Type="http://schemas.openxmlformats.org/officeDocument/2006/relationships/image" Target="../media/image3.jpg"/><Relationship Id="rId9" Type="http://schemas.openxmlformats.org/officeDocument/2006/relationships/image" Target="../media/image8.jpg"/></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jpg"/></Relationships>
</file>

<file path=ppt/slides/_rels/slide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jpg"/></Relationships>
</file>

<file path=ppt/slides/_rels/slide1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jpg"/></Relationships>
</file>

<file path=ppt/slides/_rels/slide1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jpg"/></Relationships>
</file>

<file path=ppt/slides/_rels/slide1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jpg"/></Relationships>
</file>

<file path=ppt/slides/_rels/slide1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jp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jp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jp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jp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jp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jpg"/></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jpg"/></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1.svg"/><Relationship Id="rId5" Type="http://schemas.openxmlformats.org/officeDocument/2006/relationships/image" Target="../media/image4.png"/><Relationship Id="rId10" Type="http://schemas.openxmlformats.org/officeDocument/2006/relationships/image" Target="../media/image10.png"/><Relationship Id="rId4" Type="http://schemas.openxmlformats.org/officeDocument/2006/relationships/image" Target="../media/image3.jpg"/><Relationship Id="rId9"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1"/>
          <p:cNvPicPr preferRelativeResize="0"/>
          <p:nvPr/>
        </p:nvPicPr>
        <p:blipFill rotWithShape="1">
          <a:blip r:embed="rId3">
            <a:alphaModFix/>
          </a:blip>
          <a:srcRect/>
          <a:stretch/>
        </p:blipFill>
        <p:spPr>
          <a:xfrm>
            <a:off x="8678187" y="1766945"/>
            <a:ext cx="3133616" cy="2865368"/>
          </a:xfrm>
          <a:prstGeom prst="rect">
            <a:avLst/>
          </a:prstGeom>
          <a:noFill/>
          <a:ln>
            <a:noFill/>
          </a:ln>
        </p:spPr>
      </p:pic>
      <p:sp>
        <p:nvSpPr>
          <p:cNvPr id="90" name="Google Shape;90;p1"/>
          <p:cNvSpPr txBox="1"/>
          <p:nvPr/>
        </p:nvSpPr>
        <p:spPr>
          <a:xfrm>
            <a:off x="951722" y="16136"/>
            <a:ext cx="10552890" cy="92877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1" name="Google Shape;91;p1"/>
          <p:cNvSpPr txBox="1"/>
          <p:nvPr/>
        </p:nvSpPr>
        <p:spPr>
          <a:xfrm>
            <a:off x="1716833" y="5909191"/>
            <a:ext cx="9395926" cy="954338"/>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92" name="Google Shape;92;p1" descr="EN Co-funded by the EU_POS"/>
          <p:cNvPicPr preferRelativeResize="0"/>
          <p:nvPr/>
        </p:nvPicPr>
        <p:blipFill rotWithShape="1">
          <a:blip r:embed="rId4">
            <a:alphaModFix/>
          </a:blip>
          <a:srcRect/>
          <a:stretch/>
        </p:blipFill>
        <p:spPr>
          <a:xfrm>
            <a:off x="1200880" y="318115"/>
            <a:ext cx="3754533" cy="768109"/>
          </a:xfrm>
          <a:prstGeom prst="rect">
            <a:avLst/>
          </a:prstGeom>
          <a:noFill/>
          <a:ln>
            <a:noFill/>
          </a:ln>
        </p:spPr>
      </p:pic>
      <p:pic>
        <p:nvPicPr>
          <p:cNvPr id="93" name="Google Shape;93;p1"/>
          <p:cNvPicPr preferRelativeResize="0"/>
          <p:nvPr/>
        </p:nvPicPr>
        <p:blipFill rotWithShape="1">
          <a:blip r:embed="rId5">
            <a:alphaModFix/>
          </a:blip>
          <a:srcRect/>
          <a:stretch/>
        </p:blipFill>
        <p:spPr>
          <a:xfrm>
            <a:off x="5782184" y="306331"/>
            <a:ext cx="1919353" cy="864994"/>
          </a:xfrm>
          <a:prstGeom prst="rect">
            <a:avLst/>
          </a:prstGeom>
          <a:noFill/>
          <a:ln>
            <a:noFill/>
          </a:ln>
        </p:spPr>
      </p:pic>
      <p:pic>
        <p:nvPicPr>
          <p:cNvPr id="94" name="Google Shape;94;p1"/>
          <p:cNvPicPr preferRelativeResize="0"/>
          <p:nvPr/>
        </p:nvPicPr>
        <p:blipFill rotWithShape="1">
          <a:blip r:embed="rId6">
            <a:alphaModFix/>
          </a:blip>
          <a:srcRect/>
          <a:stretch/>
        </p:blipFill>
        <p:spPr>
          <a:xfrm>
            <a:off x="8527792" y="267578"/>
            <a:ext cx="2423160" cy="869733"/>
          </a:xfrm>
          <a:prstGeom prst="rect">
            <a:avLst/>
          </a:prstGeom>
          <a:noFill/>
          <a:ln>
            <a:noFill/>
          </a:ln>
        </p:spPr>
      </p:pic>
      <p:sp>
        <p:nvSpPr>
          <p:cNvPr id="95" name="Google Shape;95;p1"/>
          <p:cNvSpPr/>
          <p:nvPr/>
        </p:nvSpPr>
        <p:spPr>
          <a:xfrm>
            <a:off x="1201515" y="-138176"/>
            <a:ext cx="12192000" cy="45720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6" name="Google Shape;96;p1"/>
          <p:cNvSpPr/>
          <p:nvPr/>
        </p:nvSpPr>
        <p:spPr>
          <a:xfrm>
            <a:off x="571277" y="928624"/>
            <a:ext cx="12192001"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100"/>
              <a:buFont typeface="Arial"/>
              <a:buNone/>
            </a:pPr>
            <a:r>
              <a:rPr lang="en-GB" sz="11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pic>
        <p:nvPicPr>
          <p:cNvPr id="97" name="Google Shape;97;p1" descr="O imagine care conține ceas&#10;&#10;Descriere generată automat"/>
          <p:cNvPicPr preferRelativeResize="0"/>
          <p:nvPr/>
        </p:nvPicPr>
        <p:blipFill rotWithShape="1">
          <a:blip r:embed="rId7">
            <a:alphaModFix/>
          </a:blip>
          <a:srcRect/>
          <a:stretch/>
        </p:blipFill>
        <p:spPr>
          <a:xfrm>
            <a:off x="3231329" y="5670467"/>
            <a:ext cx="1539875" cy="579438"/>
          </a:xfrm>
          <a:prstGeom prst="rect">
            <a:avLst/>
          </a:prstGeom>
          <a:noFill/>
          <a:ln>
            <a:noFill/>
          </a:ln>
        </p:spPr>
      </p:pic>
      <p:pic>
        <p:nvPicPr>
          <p:cNvPr id="98" name="Google Shape;98;p1"/>
          <p:cNvPicPr preferRelativeResize="0"/>
          <p:nvPr/>
        </p:nvPicPr>
        <p:blipFill rotWithShape="1">
          <a:blip r:embed="rId8">
            <a:alphaModFix/>
          </a:blip>
          <a:srcRect/>
          <a:stretch/>
        </p:blipFill>
        <p:spPr>
          <a:xfrm>
            <a:off x="5344630" y="5750778"/>
            <a:ext cx="1501775" cy="403225"/>
          </a:xfrm>
          <a:prstGeom prst="rect">
            <a:avLst/>
          </a:prstGeom>
          <a:noFill/>
          <a:ln>
            <a:noFill/>
          </a:ln>
        </p:spPr>
      </p:pic>
      <p:pic>
        <p:nvPicPr>
          <p:cNvPr id="99" name="Google Shape;99;p1" descr="Home"/>
          <p:cNvPicPr preferRelativeResize="0"/>
          <p:nvPr/>
        </p:nvPicPr>
        <p:blipFill rotWithShape="1">
          <a:blip r:embed="rId9">
            <a:alphaModFix/>
          </a:blip>
          <a:srcRect/>
          <a:stretch/>
        </p:blipFill>
        <p:spPr>
          <a:xfrm>
            <a:off x="9519224" y="5833540"/>
            <a:ext cx="1760538" cy="304800"/>
          </a:xfrm>
          <a:prstGeom prst="rect">
            <a:avLst/>
          </a:prstGeom>
          <a:noFill/>
          <a:ln>
            <a:noFill/>
          </a:ln>
        </p:spPr>
      </p:pic>
      <p:pic>
        <p:nvPicPr>
          <p:cNvPr id="100" name="Google Shape;100;p1"/>
          <p:cNvPicPr preferRelativeResize="0"/>
          <p:nvPr/>
        </p:nvPicPr>
        <p:blipFill rotWithShape="1">
          <a:blip r:embed="rId10">
            <a:alphaModFix/>
          </a:blip>
          <a:srcRect/>
          <a:stretch/>
        </p:blipFill>
        <p:spPr>
          <a:xfrm>
            <a:off x="7420070" y="5770882"/>
            <a:ext cx="1531938" cy="487362"/>
          </a:xfrm>
          <a:prstGeom prst="rect">
            <a:avLst/>
          </a:prstGeom>
          <a:noFill/>
          <a:ln>
            <a:noFill/>
          </a:ln>
        </p:spPr>
      </p:pic>
      <p:sp>
        <p:nvSpPr>
          <p:cNvPr id="101" name="Google Shape;101;p1"/>
          <p:cNvSpPr/>
          <p:nvPr/>
        </p:nvSpPr>
        <p:spPr>
          <a:xfrm>
            <a:off x="2806954" y="37674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102" name="Google Shape;102;p1"/>
          <p:cNvSpPr/>
          <p:nvPr/>
        </p:nvSpPr>
        <p:spPr>
          <a:xfrm>
            <a:off x="2806954" y="40722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103" name="Google Shape;103;p1"/>
          <p:cNvSpPr/>
          <p:nvPr/>
        </p:nvSpPr>
        <p:spPr>
          <a:xfrm>
            <a:off x="2806954" y="4451842"/>
            <a:ext cx="1540806"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800" b="0" i="0" u="none" strike="noStrike" cap="none">
              <a:solidFill>
                <a:schemeClr val="dk1"/>
              </a:solidFill>
              <a:latin typeface="Arial"/>
              <a:ea typeface="Arial"/>
              <a:cs typeface="Arial"/>
              <a:sym typeface="Arial"/>
            </a:endParaRPr>
          </a:p>
        </p:txBody>
      </p:sp>
      <p:sp>
        <p:nvSpPr>
          <p:cNvPr id="104" name="Google Shape;104;p1"/>
          <p:cNvSpPr/>
          <p:nvPr/>
        </p:nvSpPr>
        <p:spPr>
          <a:xfrm>
            <a:off x="3078781" y="2830297"/>
            <a:ext cx="60960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0" i="0" u="none" strike="noStrike" cap="none">
                <a:solidFill>
                  <a:schemeClr val="dk1"/>
                </a:solidFill>
                <a:latin typeface="Arial"/>
                <a:ea typeface="Arial"/>
                <a:cs typeface="Arial"/>
                <a:sym typeface="Arial"/>
              </a:rPr>
              <a:t> </a:t>
            </a:r>
            <a:endParaRPr sz="4800" b="0" i="0" u="none" strike="noStrike" cap="none">
              <a:solidFill>
                <a:schemeClr val="dk1"/>
              </a:solidFill>
              <a:latin typeface="Arial"/>
              <a:ea typeface="Arial"/>
              <a:cs typeface="Arial"/>
              <a:sym typeface="Arial"/>
            </a:endParaRPr>
          </a:p>
        </p:txBody>
      </p:sp>
      <p:sp>
        <p:nvSpPr>
          <p:cNvPr id="105" name="Google Shape;105;p1"/>
          <p:cNvSpPr txBox="1"/>
          <p:nvPr/>
        </p:nvSpPr>
        <p:spPr>
          <a:xfrm>
            <a:off x="2174033" y="6463419"/>
            <a:ext cx="9483006"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0" i="0" cap="none">
                <a:solidFill>
                  <a:schemeClr val="dk1"/>
                </a:solidFill>
                <a:latin typeface="Arial"/>
                <a:ea typeface="Arial"/>
                <a:cs typeface="Arial"/>
                <a:sym typeface="Arial"/>
              </a:rPr>
              <a:t>CHILDREN LEFT BEHIND BY LABOUR MIGRATION: SUPPORTING MOLDOVAN AND UKRAINIAN TRANSNATIONAL  FAMILIES IN THE EU (CASTLE)</a:t>
            </a:r>
            <a:endParaRPr sz="1000" b="0" i="0" cap="none">
              <a:solidFill>
                <a:schemeClr val="dk1"/>
              </a:solidFill>
              <a:latin typeface="Arial"/>
              <a:ea typeface="Arial"/>
              <a:cs typeface="Arial"/>
              <a:sym typeface="Arial"/>
            </a:endParaRPr>
          </a:p>
          <a:p>
            <a:pPr marL="0" marR="0" lvl="0" indent="0" algn="l" rtl="0">
              <a:spcBef>
                <a:spcPts val="0"/>
              </a:spcBef>
              <a:spcAft>
                <a:spcPts val="0"/>
              </a:spcAft>
              <a:buNone/>
            </a:pPr>
            <a:r>
              <a:rPr lang="en-GB" sz="1000" b="0" i="0" cap="none">
                <a:solidFill>
                  <a:schemeClr val="dk1"/>
                </a:solidFill>
                <a:latin typeface="Arial"/>
                <a:ea typeface="Arial"/>
                <a:cs typeface="Arial"/>
                <a:sym typeface="Arial"/>
              </a:rPr>
              <a:t> ICMPD/2021/MPF-357-004</a:t>
            </a:r>
            <a:endParaRPr sz="1000" b="0" i="0" cap="none">
              <a:solidFill>
                <a:schemeClr val="dk1"/>
              </a:solidFill>
              <a:latin typeface="Arial"/>
              <a:ea typeface="Arial"/>
              <a:cs typeface="Arial"/>
              <a:sym typeface="Arial"/>
            </a:endParaRPr>
          </a:p>
        </p:txBody>
      </p:sp>
      <p:sp>
        <p:nvSpPr>
          <p:cNvPr id="106" name="Google Shape;106;p1"/>
          <p:cNvSpPr txBox="1"/>
          <p:nvPr/>
        </p:nvSpPr>
        <p:spPr>
          <a:xfrm>
            <a:off x="549388" y="1575383"/>
            <a:ext cx="8353566" cy="3724056"/>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3600" b="1" dirty="0">
                <a:solidFill>
                  <a:schemeClr val="dk1"/>
                </a:solidFill>
                <a:latin typeface="Arial"/>
                <a:ea typeface="Arial"/>
                <a:cs typeface="Arial"/>
                <a:sym typeface="Arial"/>
              </a:rPr>
              <a:t>CASTLE</a:t>
            </a:r>
            <a:r>
              <a:rPr lang="ro-RO" sz="3600" b="1" dirty="0">
                <a:solidFill>
                  <a:schemeClr val="dk1"/>
                </a:solidFill>
                <a:latin typeface="Arial"/>
                <a:ea typeface="Arial"/>
                <a:cs typeface="Arial"/>
                <a:sym typeface="Arial"/>
              </a:rPr>
              <a:t> -</a:t>
            </a:r>
            <a:r>
              <a:rPr lang="en-GB" sz="3600" b="1" dirty="0">
                <a:solidFill>
                  <a:schemeClr val="dk1"/>
                </a:solidFill>
                <a:latin typeface="Arial"/>
                <a:ea typeface="Arial"/>
                <a:cs typeface="Arial"/>
                <a:sym typeface="Arial"/>
              </a:rPr>
              <a:t> Re</a:t>
            </a:r>
            <a:r>
              <a:rPr lang="ro-RO" sz="3600" b="1" dirty="0">
                <a:solidFill>
                  <a:schemeClr val="dk1"/>
                </a:solidFill>
                <a:latin typeface="Arial"/>
                <a:ea typeface="Arial"/>
                <a:cs typeface="Arial"/>
                <a:sym typeface="Arial"/>
              </a:rPr>
              <a:t>search</a:t>
            </a:r>
            <a:r>
              <a:rPr lang="en-GB" sz="3600" b="1" dirty="0">
                <a:solidFill>
                  <a:schemeClr val="dk1"/>
                </a:solidFill>
                <a:latin typeface="Arial"/>
                <a:ea typeface="Arial"/>
                <a:cs typeface="Arial"/>
                <a:sym typeface="Arial"/>
              </a:rPr>
              <a:t> presentation</a:t>
            </a:r>
            <a:endParaRPr sz="3600" b="1" dirty="0">
              <a:solidFill>
                <a:schemeClr val="dk1"/>
              </a:solidFill>
              <a:latin typeface="Arial"/>
              <a:ea typeface="Arial"/>
              <a:cs typeface="Arial"/>
              <a:sym typeface="Arial"/>
            </a:endParaRPr>
          </a:p>
          <a:p>
            <a:pPr marL="0" marR="0" lvl="0" indent="0" algn="r" rtl="0">
              <a:spcBef>
                <a:spcPts val="0"/>
              </a:spcBef>
              <a:spcAft>
                <a:spcPts val="0"/>
              </a:spcAft>
              <a:buNone/>
            </a:pPr>
            <a:endParaRPr sz="1800" dirty="0">
              <a:solidFill>
                <a:schemeClr val="dk1"/>
              </a:solidFill>
              <a:latin typeface="Arial"/>
              <a:ea typeface="Arial"/>
              <a:cs typeface="Arial"/>
              <a:sym typeface="Arial"/>
            </a:endParaRPr>
          </a:p>
          <a:p>
            <a:pPr marL="0" marR="0" lvl="0" indent="0" algn="r" rtl="0">
              <a:spcBef>
                <a:spcPts val="0"/>
              </a:spcBef>
              <a:spcAft>
                <a:spcPts val="0"/>
              </a:spcAft>
              <a:buNone/>
            </a:pPr>
            <a:endParaRPr lang="ro-RO" sz="2200" dirty="0">
              <a:solidFill>
                <a:schemeClr val="dk1"/>
              </a:solidFill>
              <a:latin typeface="Arial"/>
              <a:ea typeface="Arial"/>
              <a:cs typeface="Arial"/>
              <a:sym typeface="Arial"/>
            </a:endParaRPr>
          </a:p>
          <a:p>
            <a:pPr marL="0" marR="0" lvl="0" indent="0" algn="r" rtl="0">
              <a:spcBef>
                <a:spcPts val="0"/>
              </a:spcBef>
              <a:spcAft>
                <a:spcPts val="0"/>
              </a:spcAft>
              <a:buNone/>
            </a:pPr>
            <a:endParaRPr lang="ro-RO" sz="2000" dirty="0">
              <a:solidFill>
                <a:schemeClr val="dk1"/>
              </a:solidFill>
              <a:latin typeface="Arial"/>
              <a:ea typeface="Arial"/>
              <a:cs typeface="Arial"/>
              <a:sym typeface="Arial"/>
            </a:endParaRPr>
          </a:p>
          <a:p>
            <a:pPr marL="0" marR="0" lvl="0" indent="0" algn="r" rtl="0">
              <a:spcBef>
                <a:spcPts val="0"/>
              </a:spcBef>
              <a:spcAft>
                <a:spcPts val="0"/>
              </a:spcAft>
              <a:buNone/>
            </a:pPr>
            <a:endParaRPr lang="ro-RO" sz="2000" dirty="0">
              <a:solidFill>
                <a:schemeClr val="dk1"/>
              </a:solidFill>
            </a:endParaRPr>
          </a:p>
          <a:p>
            <a:pPr marL="0" marR="0" lvl="0" indent="0" algn="r" rtl="0">
              <a:spcBef>
                <a:spcPts val="0"/>
              </a:spcBef>
              <a:spcAft>
                <a:spcPts val="0"/>
              </a:spcAft>
              <a:buNone/>
            </a:pPr>
            <a:endParaRPr lang="ro-RO" sz="2000" dirty="0">
              <a:solidFill>
                <a:schemeClr val="dk1"/>
              </a:solidFill>
              <a:latin typeface="Arial"/>
              <a:ea typeface="Arial"/>
              <a:cs typeface="Arial"/>
              <a:sym typeface="Arial"/>
            </a:endParaRPr>
          </a:p>
          <a:p>
            <a:pPr marL="0" marR="0" lvl="0" indent="0" algn="r" rtl="0">
              <a:spcBef>
                <a:spcPts val="0"/>
              </a:spcBef>
              <a:spcAft>
                <a:spcPts val="0"/>
              </a:spcAft>
              <a:buNone/>
            </a:pPr>
            <a:endParaRPr lang="ro-RO" sz="2000" dirty="0">
              <a:solidFill>
                <a:schemeClr val="dk1"/>
              </a:solidFill>
            </a:endParaRPr>
          </a:p>
          <a:p>
            <a:pPr marL="0" marR="0" lvl="0" indent="0" algn="r" rtl="0">
              <a:spcBef>
                <a:spcPts val="0"/>
              </a:spcBef>
              <a:spcAft>
                <a:spcPts val="0"/>
              </a:spcAft>
              <a:buNone/>
            </a:pPr>
            <a:endParaRPr lang="ro-RO" sz="2000" dirty="0">
              <a:solidFill>
                <a:schemeClr val="dk1"/>
              </a:solidFill>
              <a:latin typeface="Arial"/>
              <a:ea typeface="Arial"/>
              <a:cs typeface="Arial"/>
              <a:sym typeface="Arial"/>
            </a:endParaRPr>
          </a:p>
          <a:p>
            <a:pPr marL="0" marR="0" lvl="0" indent="0" rtl="0">
              <a:spcBef>
                <a:spcPts val="0"/>
              </a:spcBef>
              <a:spcAft>
                <a:spcPts val="0"/>
              </a:spcAft>
              <a:buNone/>
            </a:pPr>
            <a:r>
              <a:rPr lang="en-GB" sz="2000" dirty="0">
                <a:solidFill>
                  <a:schemeClr val="dk1"/>
                </a:solidFill>
                <a:latin typeface="Arial"/>
                <a:ea typeface="Arial"/>
                <a:cs typeface="Arial"/>
                <a:sym typeface="Arial"/>
              </a:rPr>
              <a:t>Alina B</a:t>
            </a:r>
            <a:r>
              <a:rPr lang="ro-RO" sz="2000" dirty="0">
                <a:solidFill>
                  <a:schemeClr val="dk1"/>
                </a:solidFill>
                <a:latin typeface="Arial"/>
                <a:ea typeface="Arial"/>
                <a:cs typeface="Arial"/>
                <a:sym typeface="Arial"/>
              </a:rPr>
              <a:t>ărbuță, </a:t>
            </a:r>
          </a:p>
          <a:p>
            <a:pPr marL="0" marR="0" lvl="0" indent="0" rtl="0">
              <a:spcBef>
                <a:spcPts val="0"/>
              </a:spcBef>
              <a:spcAft>
                <a:spcPts val="0"/>
              </a:spcAft>
              <a:buNone/>
            </a:pPr>
            <a:r>
              <a:rPr lang="ro-RO" sz="2000" dirty="0">
                <a:solidFill>
                  <a:schemeClr val="dk1"/>
                </a:solidFill>
              </a:rPr>
              <a:t>PhD Candidate, </a:t>
            </a:r>
          </a:p>
          <a:p>
            <a:pPr marL="0" marR="0" lvl="0" indent="0" rtl="0">
              <a:spcBef>
                <a:spcPts val="0"/>
              </a:spcBef>
              <a:spcAft>
                <a:spcPts val="0"/>
              </a:spcAft>
              <a:buNone/>
            </a:pPr>
            <a:r>
              <a:rPr lang="en-GB" sz="2000" dirty="0" err="1">
                <a:solidFill>
                  <a:schemeClr val="dk1"/>
                </a:solidFill>
                <a:latin typeface="Arial"/>
                <a:ea typeface="Arial"/>
                <a:cs typeface="Arial"/>
                <a:sym typeface="Arial"/>
              </a:rPr>
              <a:t>Babeș-Bolyai</a:t>
            </a:r>
            <a:r>
              <a:rPr lang="en-GB" sz="2000" dirty="0">
                <a:solidFill>
                  <a:schemeClr val="dk1"/>
                </a:solidFill>
                <a:latin typeface="Arial"/>
                <a:ea typeface="Arial"/>
                <a:cs typeface="Arial"/>
                <a:sym typeface="Arial"/>
              </a:rPr>
              <a:t> University, </a:t>
            </a:r>
            <a:r>
              <a:rPr lang="ro-RO" sz="2000" dirty="0">
                <a:solidFill>
                  <a:schemeClr val="dk1"/>
                </a:solidFill>
              </a:rPr>
              <a:t>Cluj-Napoca</a:t>
            </a:r>
            <a:endParaRPr sz="2000" dirty="0">
              <a:solidFill>
                <a:schemeClr val="dk1"/>
              </a:solidFill>
              <a:latin typeface="Arial"/>
              <a:ea typeface="Arial"/>
              <a:cs typeface="Arial"/>
              <a:sym typeface="Arial"/>
            </a:endParaRPr>
          </a:p>
        </p:txBody>
      </p:sp>
      <p:pic>
        <p:nvPicPr>
          <p:cNvPr id="107" name="Google Shape;107;p1"/>
          <p:cNvPicPr preferRelativeResize="0"/>
          <p:nvPr/>
        </p:nvPicPr>
        <p:blipFill rotWithShape="1">
          <a:blip r:embed="rId11">
            <a:alphaModFix/>
          </a:blip>
          <a:srcRect/>
          <a:stretch/>
        </p:blipFill>
        <p:spPr>
          <a:xfrm>
            <a:off x="951548" y="5686425"/>
            <a:ext cx="1838324" cy="571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951722" y="16136"/>
            <a:ext cx="10552890" cy="928770"/>
          </a:xfrm>
          <a:prstGeom prst="rect">
            <a:avLst/>
          </a:prstGeom>
          <a:solidFill>
            <a:schemeClr val="bg1"/>
          </a:solidFill>
        </p:spPr>
        <p:txBody>
          <a:bodyPr wrap="square" rtlCol="0">
            <a:spAutoFit/>
          </a:bodyPr>
          <a:lstStyle/>
          <a:p>
            <a:endParaRPr lang="en-US" dirty="0"/>
          </a:p>
        </p:txBody>
      </p:sp>
      <p:sp>
        <p:nvSpPr>
          <p:cNvPr id="16" name="TextBox 15"/>
          <p:cNvSpPr txBox="1"/>
          <p:nvPr/>
        </p:nvSpPr>
        <p:spPr>
          <a:xfrm>
            <a:off x="1716833" y="5909191"/>
            <a:ext cx="9395926" cy="954338"/>
          </a:xfrm>
          <a:prstGeom prst="rect">
            <a:avLst/>
          </a:prstGeom>
          <a:solidFill>
            <a:schemeClr val="bg1"/>
          </a:solidFill>
        </p:spPr>
        <p:txBody>
          <a:bodyPr wrap="square" rtlCol="0">
            <a:spAutoFit/>
          </a:bodyPr>
          <a:lstStyle/>
          <a:p>
            <a:endParaRPr lang="en-US" dirty="0"/>
          </a:p>
        </p:txBody>
      </p:sp>
      <p:pic>
        <p:nvPicPr>
          <p:cNvPr id="1027" name="Picture 11" descr="EN Co-funded by the EU_P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0880" y="318115"/>
            <a:ext cx="3754533" cy="76810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2184" y="306331"/>
            <a:ext cx="1919353" cy="864994"/>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27792" y="267578"/>
            <a:ext cx="2423160" cy="8697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1201515" y="-13817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US"/>
          </a:p>
        </p:txBody>
      </p:sp>
      <p:sp>
        <p:nvSpPr>
          <p:cNvPr id="6" name="Rectangle 5"/>
          <p:cNvSpPr>
            <a:spLocks noChangeArrowheads="1"/>
          </p:cNvSpPr>
          <p:nvPr/>
        </p:nvSpPr>
        <p:spPr bwMode="auto">
          <a:xfrm>
            <a:off x="571277" y="928624"/>
            <a:ext cx="121920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35" name="Imagine 2" descr="O imagine care conține ceas&#10;&#10;Descriere generată automa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1329" y="5670467"/>
            <a:ext cx="1539875" cy="57943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44630" y="5750778"/>
            <a:ext cx="1501775" cy="40322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18" descr="Ho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519224" y="5833540"/>
            <a:ext cx="1760538" cy="3048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1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420070" y="5770882"/>
            <a:ext cx="1531938" cy="487362"/>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4"/>
          <p:cNvSpPr>
            <a:spLocks noChangeArrowheads="1"/>
          </p:cNvSpPr>
          <p:nvPr/>
        </p:nvSpPr>
        <p:spPr bwMode="auto">
          <a:xfrm>
            <a:off x="2806954" y="376740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o-RO" altLang="en-US" sz="8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ro-RO" altLang="en-US" sz="1800" b="0" i="0" u="none" strike="noStrike" cap="none" normalizeH="0" baseline="0">
              <a:ln>
                <a:noFill/>
              </a:ln>
              <a:solidFill>
                <a:schemeClr val="tx1"/>
              </a:solidFill>
              <a:effectLst/>
              <a:latin typeface="Arial" panose="020B0604020202020204" pitchFamily="34" charset="0"/>
            </a:endParaRPr>
          </a:p>
        </p:txBody>
      </p:sp>
      <p:sp>
        <p:nvSpPr>
          <p:cNvPr id="12" name="Rectangle 15"/>
          <p:cNvSpPr>
            <a:spLocks noChangeArrowheads="1"/>
          </p:cNvSpPr>
          <p:nvPr/>
        </p:nvSpPr>
        <p:spPr bwMode="auto">
          <a:xfrm>
            <a:off x="2806954" y="407220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o-RO" altLang="en-US" sz="8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ro-RO"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16"/>
          <p:cNvSpPr>
            <a:spLocks noChangeArrowheads="1"/>
          </p:cNvSpPr>
          <p:nvPr/>
        </p:nvSpPr>
        <p:spPr bwMode="auto">
          <a:xfrm>
            <a:off x="2806954" y="4451842"/>
            <a:ext cx="154080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ro-RO"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US" altLang="en-US" sz="800" b="0" i="0" u="none" strike="noStrike" cap="none" normalizeH="0" baseline="0" dirty="0">
              <a:ln>
                <a:noFill/>
              </a:ln>
              <a:solidFill>
                <a:schemeClr val="tx1"/>
              </a:solidFill>
              <a:effectLst/>
            </a:endParaRPr>
          </a:p>
        </p:txBody>
      </p:sp>
      <p:sp>
        <p:nvSpPr>
          <p:cNvPr id="14" name="Rectangle 13"/>
          <p:cNvSpPr/>
          <p:nvPr/>
        </p:nvSpPr>
        <p:spPr>
          <a:xfrm>
            <a:off x="3078781" y="2830297"/>
            <a:ext cx="6096000" cy="369332"/>
          </a:xfrm>
          <a:prstGeom prst="rect">
            <a:avLst/>
          </a:prstGeom>
        </p:spPr>
        <p:txBody>
          <a:bodyPr>
            <a:spAutoFit/>
          </a:bodyPr>
          <a:lstStyle/>
          <a:p>
            <a:pPr lvl="0" eaLnBrk="0" fontAlgn="base" hangingPunct="0">
              <a:spcBef>
                <a:spcPct val="0"/>
              </a:spcBef>
              <a:spcAft>
                <a:spcPct val="0"/>
              </a:spcAft>
              <a:tabLst>
                <a:tab pos="2971800" algn="ctr"/>
                <a:tab pos="5943600" algn="r"/>
              </a:tabLst>
            </a:pPr>
            <a:r>
              <a:rPr kumimoji="0" lang="ro-RO"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ro-RO" altLang="en-US" sz="4800" b="0" i="0" u="none" strike="noStrike" cap="none" normalizeH="0" baseline="0" dirty="0">
              <a:ln>
                <a:noFill/>
              </a:ln>
              <a:solidFill>
                <a:schemeClr val="tx1"/>
              </a:solidFill>
              <a:effectLst/>
              <a:latin typeface="Arial" panose="020B0604020202020204" pitchFamily="34" charset="0"/>
            </a:endParaRPr>
          </a:p>
        </p:txBody>
      </p:sp>
      <p:sp>
        <p:nvSpPr>
          <p:cNvPr id="15" name="TextBox 14"/>
          <p:cNvSpPr txBox="1"/>
          <p:nvPr/>
        </p:nvSpPr>
        <p:spPr>
          <a:xfrm>
            <a:off x="2174033" y="6463419"/>
            <a:ext cx="9483006" cy="400110"/>
          </a:xfrm>
          <a:prstGeom prst="rect">
            <a:avLst/>
          </a:prstGeom>
          <a:noFill/>
        </p:spPr>
        <p:txBody>
          <a:bodyPr wrap="square" rtlCol="0">
            <a:spAutoFit/>
          </a:bodyPr>
          <a:lstStyle/>
          <a:p>
            <a:pPr eaLnBrk="0" fontAlgn="base" hangingPunct="0">
              <a:spcBef>
                <a:spcPct val="0"/>
              </a:spcBef>
              <a:spcAft>
                <a:spcPct val="0"/>
              </a:spcAft>
              <a:tabLst>
                <a:tab pos="2971800" algn="ctr"/>
                <a:tab pos="5943600" algn="r"/>
              </a:tabLst>
            </a:pPr>
            <a:r>
              <a:rPr kumimoji="0" lang="ro-RO" altLang="en-US" sz="1000" b="0" i="0" cap="none" normalizeH="0" baseline="0" dirty="0">
                <a:latin typeface="Arial" panose="020B0604020202020204" pitchFamily="34" charset="0"/>
                <a:ea typeface="Calibri" panose="020F0502020204030204" pitchFamily="34" charset="0"/>
                <a:cs typeface="Times New Roman" panose="02020603050405020304" pitchFamily="18" charset="0"/>
              </a:rPr>
              <a:t>CHILDREN LEFT BEHIND BY LABOUR MIGRATION: SUPPORTING MOLDOVAN AND UKRAINIAN TRANSNATIONAL  FAMILIES IN THE EU (CASTLE)</a:t>
            </a:r>
            <a:endParaRPr kumimoji="0" lang="en-US" altLang="en-US" sz="1000" b="0" i="0" cap="none" normalizeH="0" baseline="0" dirty="0"/>
          </a:p>
          <a:p>
            <a:pPr eaLnBrk="0" fontAlgn="base" hangingPunct="0">
              <a:spcBef>
                <a:spcPct val="0"/>
              </a:spcBef>
              <a:spcAft>
                <a:spcPct val="0"/>
              </a:spcAft>
              <a:tabLst>
                <a:tab pos="2971800" algn="ctr"/>
                <a:tab pos="5943600" algn="r"/>
              </a:tabLst>
            </a:pPr>
            <a:r>
              <a:rPr kumimoji="0" lang="ro-RO" altLang="en-US" sz="1000" b="0" i="0" cap="none" normalizeH="0" baseline="0" dirty="0">
                <a:latin typeface="Arial" panose="020B0604020202020204" pitchFamily="34" charset="0"/>
                <a:ea typeface="Calibri" panose="020F0502020204030204" pitchFamily="34" charset="0"/>
                <a:cs typeface="Times New Roman" panose="02020603050405020304" pitchFamily="18" charset="0"/>
              </a:rPr>
              <a:t> ICMPD/2021/MPF-357-004</a:t>
            </a:r>
            <a:endParaRPr kumimoji="0" lang="ro-RO" altLang="en-US" sz="1000" b="0" i="0" cap="none" normalizeH="0" baseline="0" dirty="0">
              <a:latin typeface="Arial" panose="020B0604020202020204" pitchFamily="34" charset="0"/>
            </a:endParaRPr>
          </a:p>
        </p:txBody>
      </p:sp>
      <p:sp>
        <p:nvSpPr>
          <p:cNvPr id="2" name="Text Box 1"/>
          <p:cNvSpPr txBox="1"/>
          <p:nvPr/>
        </p:nvSpPr>
        <p:spPr>
          <a:xfrm>
            <a:off x="571277" y="1332865"/>
            <a:ext cx="11085762" cy="4308872"/>
          </a:xfrm>
          <a:prstGeom prst="rect">
            <a:avLst/>
          </a:prstGeom>
          <a:noFill/>
        </p:spPr>
        <p:txBody>
          <a:bodyPr wrap="square" rtlCol="0" anchor="t">
            <a:spAutoFit/>
          </a:bodyPr>
          <a:lstStyle/>
          <a:p>
            <a:pPr algn="l"/>
            <a:endParaRPr lang="en-GB" altLang="en-US" sz="2000" dirty="0"/>
          </a:p>
          <a:p>
            <a:pPr algn="ctr"/>
            <a:r>
              <a:rPr lang="en-US" sz="2000" b="1" dirty="0"/>
              <a:t>Provisional structure of the review </a:t>
            </a:r>
          </a:p>
          <a:p>
            <a:endParaRPr lang="en-US" dirty="0"/>
          </a:p>
          <a:p>
            <a:r>
              <a:rPr lang="en-US" b="1" dirty="0"/>
              <a:t>International and European Union Legislation</a:t>
            </a:r>
            <a:endParaRPr lang="en-US" dirty="0"/>
          </a:p>
          <a:p>
            <a:r>
              <a:rPr lang="en-US" b="1" dirty="0"/>
              <a:t> </a:t>
            </a:r>
            <a:endParaRPr lang="en-US" dirty="0"/>
          </a:p>
          <a:p>
            <a:pPr marL="285750" lvl="0" indent="-285750">
              <a:buFont typeface="Wingdings" panose="05000000000000000000" pitchFamily="2" charset="2"/>
              <a:buChar char="Ø"/>
            </a:pPr>
            <a:r>
              <a:rPr lang="en-US" dirty="0"/>
              <a:t>International documents relevant in relation to cross-border circulation of migrants, child protection and child rights </a:t>
            </a:r>
          </a:p>
          <a:p>
            <a:pPr marL="285750" lvl="0" indent="-285750">
              <a:buFont typeface="Wingdings" panose="05000000000000000000" pitchFamily="2" charset="2"/>
              <a:buChar char="Ø"/>
            </a:pPr>
            <a:r>
              <a:rPr lang="en-US" dirty="0"/>
              <a:t>EU Legislation on Migration, left-behind children and family reunification</a:t>
            </a:r>
          </a:p>
          <a:p>
            <a:r>
              <a:rPr lang="en-US" dirty="0"/>
              <a:t> </a:t>
            </a:r>
          </a:p>
          <a:p>
            <a:r>
              <a:rPr lang="en-US" b="1" dirty="0"/>
              <a:t>Country Analyses</a:t>
            </a:r>
            <a:endParaRPr lang="en-US" dirty="0"/>
          </a:p>
          <a:p>
            <a:r>
              <a:rPr lang="en-US" b="1" dirty="0"/>
              <a:t> </a:t>
            </a:r>
            <a:endParaRPr lang="en-US" dirty="0"/>
          </a:p>
          <a:p>
            <a:pPr marL="285750" lvl="0" indent="-285750">
              <a:buFont typeface="Wingdings" panose="05000000000000000000" pitchFamily="2" charset="2"/>
              <a:buChar char="Ø"/>
            </a:pPr>
            <a:r>
              <a:rPr lang="en-US" dirty="0"/>
              <a:t>Republic of Moldova</a:t>
            </a:r>
          </a:p>
          <a:p>
            <a:pPr marL="285750" lvl="0" indent="-285750">
              <a:buFont typeface="Wingdings" panose="05000000000000000000" pitchFamily="2" charset="2"/>
              <a:buChar char="Ø"/>
            </a:pPr>
            <a:r>
              <a:rPr lang="en-US" dirty="0"/>
              <a:t>Ukraine </a:t>
            </a:r>
          </a:p>
          <a:p>
            <a:pPr marL="285750" lvl="0" indent="-285750">
              <a:buFont typeface="Wingdings" panose="05000000000000000000" pitchFamily="2" charset="2"/>
              <a:buChar char="Ø"/>
            </a:pPr>
            <a:r>
              <a:rPr lang="en-US" dirty="0"/>
              <a:t>Romania</a:t>
            </a:r>
          </a:p>
          <a:p>
            <a:pPr algn="l"/>
            <a:endParaRPr lang="en-GB" altLang="en-US" sz="1000" dirty="0"/>
          </a:p>
          <a:p>
            <a:pPr algn="l"/>
            <a:endParaRPr lang="en-GB" altLang="en-US" sz="1000" dirty="0"/>
          </a:p>
        </p:txBody>
      </p:sp>
      <p:pic>
        <p:nvPicPr>
          <p:cNvPr id="100" name="Picture 99"/>
          <p:cNvPicPr/>
          <p:nvPr/>
        </p:nvPicPr>
        <p:blipFill>
          <a:blip r:embed="rId10">
            <a:extLst>
              <a:ext uri="{96DAC541-7B7A-43D3-8B79-37D633B846F1}">
                <asvg:svgBlip xmlns:asvg="http://schemas.microsoft.com/office/drawing/2016/SVG/main" r:embed="rId11"/>
              </a:ext>
            </a:extLst>
          </a:blip>
          <a:stretch>
            <a:fillRect/>
          </a:stretch>
        </p:blipFill>
        <p:spPr>
          <a:xfrm>
            <a:off x="951548" y="5686425"/>
            <a:ext cx="1838324" cy="571500"/>
          </a:xfrm>
          <a:prstGeom prst="rect">
            <a:avLst/>
          </a:prstGeom>
          <a:noFill/>
        </p:spPr>
      </p:pic>
    </p:spTree>
    <p:extLst>
      <p:ext uri="{BB962C8B-B14F-4D97-AF65-F5344CB8AC3E}">
        <p14:creationId xmlns:p14="http://schemas.microsoft.com/office/powerpoint/2010/main" val="2153751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951722" y="16136"/>
            <a:ext cx="10552890" cy="928770"/>
          </a:xfrm>
          <a:prstGeom prst="rect">
            <a:avLst/>
          </a:prstGeom>
          <a:solidFill>
            <a:schemeClr val="bg1"/>
          </a:solidFill>
        </p:spPr>
        <p:txBody>
          <a:bodyPr wrap="square" rtlCol="0">
            <a:spAutoFit/>
          </a:bodyPr>
          <a:lstStyle/>
          <a:p>
            <a:endParaRPr lang="en-US" dirty="0"/>
          </a:p>
        </p:txBody>
      </p:sp>
      <p:sp>
        <p:nvSpPr>
          <p:cNvPr id="16" name="TextBox 15"/>
          <p:cNvSpPr txBox="1"/>
          <p:nvPr/>
        </p:nvSpPr>
        <p:spPr>
          <a:xfrm>
            <a:off x="1716833" y="5909191"/>
            <a:ext cx="9395926" cy="954338"/>
          </a:xfrm>
          <a:prstGeom prst="rect">
            <a:avLst/>
          </a:prstGeom>
          <a:solidFill>
            <a:schemeClr val="bg1"/>
          </a:solidFill>
        </p:spPr>
        <p:txBody>
          <a:bodyPr wrap="square" rtlCol="0">
            <a:spAutoFit/>
          </a:bodyPr>
          <a:lstStyle/>
          <a:p>
            <a:endParaRPr lang="en-US" dirty="0"/>
          </a:p>
        </p:txBody>
      </p:sp>
      <p:pic>
        <p:nvPicPr>
          <p:cNvPr id="1027" name="Picture 11" descr="EN Co-funded by the EU_P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0880" y="318115"/>
            <a:ext cx="3754533" cy="76810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2184" y="306331"/>
            <a:ext cx="1919353" cy="864994"/>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27792" y="267578"/>
            <a:ext cx="2423160" cy="8697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1201515" y="-13817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US"/>
          </a:p>
        </p:txBody>
      </p:sp>
      <p:sp>
        <p:nvSpPr>
          <p:cNvPr id="6" name="Rectangle 5"/>
          <p:cNvSpPr>
            <a:spLocks noChangeArrowheads="1"/>
          </p:cNvSpPr>
          <p:nvPr/>
        </p:nvSpPr>
        <p:spPr bwMode="auto">
          <a:xfrm>
            <a:off x="571277" y="928624"/>
            <a:ext cx="121920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35" name="Imagine 2" descr="O imagine care conține ceas&#10;&#10;Descriere generată automa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1329" y="5670467"/>
            <a:ext cx="1539875" cy="57943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44630" y="5750778"/>
            <a:ext cx="1501775" cy="40322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18" descr="Ho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519224" y="5833540"/>
            <a:ext cx="1760538" cy="3048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1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420070" y="5770882"/>
            <a:ext cx="1531938" cy="487362"/>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4"/>
          <p:cNvSpPr>
            <a:spLocks noChangeArrowheads="1"/>
          </p:cNvSpPr>
          <p:nvPr/>
        </p:nvSpPr>
        <p:spPr bwMode="auto">
          <a:xfrm>
            <a:off x="2806954" y="376740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o-RO" altLang="en-US" sz="8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ro-RO" altLang="en-US" sz="1800" b="0" i="0" u="none" strike="noStrike" cap="none" normalizeH="0" baseline="0">
              <a:ln>
                <a:noFill/>
              </a:ln>
              <a:solidFill>
                <a:schemeClr val="tx1"/>
              </a:solidFill>
              <a:effectLst/>
              <a:latin typeface="Arial" panose="020B0604020202020204" pitchFamily="34" charset="0"/>
            </a:endParaRPr>
          </a:p>
        </p:txBody>
      </p:sp>
      <p:sp>
        <p:nvSpPr>
          <p:cNvPr id="12" name="Rectangle 15"/>
          <p:cNvSpPr>
            <a:spLocks noChangeArrowheads="1"/>
          </p:cNvSpPr>
          <p:nvPr/>
        </p:nvSpPr>
        <p:spPr bwMode="auto">
          <a:xfrm>
            <a:off x="2806954" y="407220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o-RO" altLang="en-US" sz="8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ro-RO"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16"/>
          <p:cNvSpPr>
            <a:spLocks noChangeArrowheads="1"/>
          </p:cNvSpPr>
          <p:nvPr/>
        </p:nvSpPr>
        <p:spPr bwMode="auto">
          <a:xfrm>
            <a:off x="2806954" y="4451842"/>
            <a:ext cx="154080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ro-RO"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US" altLang="en-US" sz="800" b="0" i="0" u="none" strike="noStrike" cap="none" normalizeH="0" baseline="0" dirty="0">
              <a:ln>
                <a:noFill/>
              </a:ln>
              <a:solidFill>
                <a:schemeClr val="tx1"/>
              </a:solidFill>
              <a:effectLst/>
            </a:endParaRPr>
          </a:p>
        </p:txBody>
      </p:sp>
      <p:sp>
        <p:nvSpPr>
          <p:cNvPr id="14" name="Rectangle 13"/>
          <p:cNvSpPr/>
          <p:nvPr/>
        </p:nvSpPr>
        <p:spPr>
          <a:xfrm>
            <a:off x="3078781" y="2830297"/>
            <a:ext cx="6096000" cy="369332"/>
          </a:xfrm>
          <a:prstGeom prst="rect">
            <a:avLst/>
          </a:prstGeom>
        </p:spPr>
        <p:txBody>
          <a:bodyPr>
            <a:spAutoFit/>
          </a:bodyPr>
          <a:lstStyle/>
          <a:p>
            <a:pPr lvl="0" eaLnBrk="0" fontAlgn="base" hangingPunct="0">
              <a:spcBef>
                <a:spcPct val="0"/>
              </a:spcBef>
              <a:spcAft>
                <a:spcPct val="0"/>
              </a:spcAft>
              <a:tabLst>
                <a:tab pos="2971800" algn="ctr"/>
                <a:tab pos="5943600" algn="r"/>
              </a:tabLst>
            </a:pPr>
            <a:r>
              <a:rPr kumimoji="0" lang="ro-RO"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ro-RO" altLang="en-US" sz="4800" b="0" i="0" u="none" strike="noStrike" cap="none" normalizeH="0" baseline="0" dirty="0">
              <a:ln>
                <a:noFill/>
              </a:ln>
              <a:solidFill>
                <a:schemeClr val="tx1"/>
              </a:solidFill>
              <a:effectLst/>
              <a:latin typeface="Arial" panose="020B0604020202020204" pitchFamily="34" charset="0"/>
            </a:endParaRPr>
          </a:p>
        </p:txBody>
      </p:sp>
      <p:sp>
        <p:nvSpPr>
          <p:cNvPr id="15" name="TextBox 14"/>
          <p:cNvSpPr txBox="1"/>
          <p:nvPr/>
        </p:nvSpPr>
        <p:spPr>
          <a:xfrm>
            <a:off x="2174033" y="6463419"/>
            <a:ext cx="9483006" cy="400110"/>
          </a:xfrm>
          <a:prstGeom prst="rect">
            <a:avLst/>
          </a:prstGeom>
          <a:noFill/>
        </p:spPr>
        <p:txBody>
          <a:bodyPr wrap="square" rtlCol="0">
            <a:spAutoFit/>
          </a:bodyPr>
          <a:lstStyle/>
          <a:p>
            <a:pPr eaLnBrk="0" fontAlgn="base" hangingPunct="0">
              <a:spcBef>
                <a:spcPct val="0"/>
              </a:spcBef>
              <a:spcAft>
                <a:spcPct val="0"/>
              </a:spcAft>
              <a:tabLst>
                <a:tab pos="2971800" algn="ctr"/>
                <a:tab pos="5943600" algn="r"/>
              </a:tabLst>
            </a:pPr>
            <a:r>
              <a:rPr kumimoji="0" lang="ro-RO" altLang="en-US" sz="1000" b="0" i="0" cap="none" normalizeH="0" baseline="0" dirty="0">
                <a:latin typeface="Arial" panose="020B0604020202020204" pitchFamily="34" charset="0"/>
                <a:ea typeface="Calibri" panose="020F0502020204030204" pitchFamily="34" charset="0"/>
                <a:cs typeface="Times New Roman" panose="02020603050405020304" pitchFamily="18" charset="0"/>
              </a:rPr>
              <a:t>CHILDREN LEFT BEHIND BY LABOUR MIGRATION: SUPPORTING MOLDOVAN AND UKRAINIAN TRANSNATIONAL  FAMILIES IN THE EU (CASTLE)</a:t>
            </a:r>
            <a:endParaRPr kumimoji="0" lang="en-US" altLang="en-US" sz="1000" b="0" i="0" cap="none" normalizeH="0" baseline="0" dirty="0"/>
          </a:p>
          <a:p>
            <a:pPr eaLnBrk="0" fontAlgn="base" hangingPunct="0">
              <a:spcBef>
                <a:spcPct val="0"/>
              </a:spcBef>
              <a:spcAft>
                <a:spcPct val="0"/>
              </a:spcAft>
              <a:tabLst>
                <a:tab pos="2971800" algn="ctr"/>
                <a:tab pos="5943600" algn="r"/>
              </a:tabLst>
            </a:pPr>
            <a:r>
              <a:rPr kumimoji="0" lang="ro-RO" altLang="en-US" sz="1000" b="0" i="0" cap="none" normalizeH="0" baseline="0" dirty="0">
                <a:latin typeface="Arial" panose="020B0604020202020204" pitchFamily="34" charset="0"/>
                <a:ea typeface="Calibri" panose="020F0502020204030204" pitchFamily="34" charset="0"/>
                <a:cs typeface="Times New Roman" panose="02020603050405020304" pitchFamily="18" charset="0"/>
              </a:rPr>
              <a:t> ICMPD/2021/MPF-357-004</a:t>
            </a:r>
            <a:endParaRPr kumimoji="0" lang="ro-RO" altLang="en-US" sz="1000" b="0" i="0" cap="none" normalizeH="0" baseline="0" dirty="0">
              <a:latin typeface="Arial" panose="020B0604020202020204" pitchFamily="34" charset="0"/>
            </a:endParaRPr>
          </a:p>
        </p:txBody>
      </p:sp>
      <p:sp>
        <p:nvSpPr>
          <p:cNvPr id="2" name="Text Box 1"/>
          <p:cNvSpPr txBox="1"/>
          <p:nvPr/>
        </p:nvSpPr>
        <p:spPr>
          <a:xfrm>
            <a:off x="571277" y="1332865"/>
            <a:ext cx="11085762" cy="3477875"/>
          </a:xfrm>
          <a:prstGeom prst="rect">
            <a:avLst/>
          </a:prstGeom>
          <a:noFill/>
        </p:spPr>
        <p:txBody>
          <a:bodyPr wrap="square" rtlCol="0" anchor="t">
            <a:spAutoFit/>
          </a:bodyPr>
          <a:lstStyle/>
          <a:p>
            <a:pPr algn="ctr"/>
            <a:r>
              <a:rPr lang="en-GB" sz="2000" b="1" dirty="0"/>
              <a:t>Country analyses - quick glances (1)</a:t>
            </a:r>
            <a:endParaRPr lang="en-US" sz="2000" b="1" dirty="0"/>
          </a:p>
          <a:p>
            <a:endParaRPr lang="en-US" dirty="0"/>
          </a:p>
          <a:p>
            <a:r>
              <a:rPr lang="en-GB" b="1" dirty="0"/>
              <a:t>Republic of Moldova </a:t>
            </a:r>
          </a:p>
          <a:p>
            <a:endParaRPr lang="en-GB" b="1" dirty="0"/>
          </a:p>
          <a:p>
            <a:endParaRPr lang="en-US" dirty="0"/>
          </a:p>
          <a:p>
            <a:pPr marL="285750" indent="-285750">
              <a:buFont typeface="Wingdings" panose="05000000000000000000" pitchFamily="2" charset="2"/>
              <a:buChar char="Ø"/>
            </a:pPr>
            <a:r>
              <a:rPr lang="en-GB" b="1" dirty="0"/>
              <a:t>2008 – </a:t>
            </a:r>
            <a:r>
              <a:rPr lang="en-GB" dirty="0"/>
              <a:t>first time when the national legislation addressed the issue of children left without parental care, as a result of their parents’ migration abroad.</a:t>
            </a:r>
            <a:endParaRPr lang="en-US" dirty="0"/>
          </a:p>
          <a:p>
            <a:pPr marL="285750" lvl="0" indent="-285750">
              <a:buFont typeface="Wingdings" panose="05000000000000000000" pitchFamily="2" charset="2"/>
              <a:buChar char="Ø"/>
            </a:pPr>
            <a:r>
              <a:rPr lang="en-GB" dirty="0"/>
              <a:t>Relevant provisions within the national legislation</a:t>
            </a:r>
            <a:endParaRPr lang="en-US" dirty="0"/>
          </a:p>
          <a:p>
            <a:pPr marL="285750" lvl="0" indent="-285750">
              <a:buFont typeface="Wingdings" panose="05000000000000000000" pitchFamily="2" charset="2"/>
              <a:buChar char="Ø"/>
            </a:pPr>
            <a:r>
              <a:rPr lang="en-GB" dirty="0"/>
              <a:t>Relevant provisions as part of international normative acts ratified by the Republic of Moldova</a:t>
            </a:r>
            <a:endParaRPr lang="en-US" dirty="0"/>
          </a:p>
          <a:p>
            <a:pPr marL="285750" lvl="0" indent="-285750">
              <a:buFont typeface="Wingdings" panose="05000000000000000000" pitchFamily="2" charset="2"/>
              <a:buChar char="Ø"/>
            </a:pPr>
            <a:r>
              <a:rPr lang="en-GB" dirty="0"/>
              <a:t>Additional provisions stemming from a number of human rights conventions to which the Republic of Moldova adhered as a members of the Council of Europe (since 1995)</a:t>
            </a:r>
            <a:endParaRPr lang="en-US" dirty="0"/>
          </a:p>
          <a:p>
            <a:pPr algn="l"/>
            <a:endParaRPr lang="en-GB" altLang="en-US" sz="1000" dirty="0"/>
          </a:p>
          <a:p>
            <a:pPr algn="l"/>
            <a:endParaRPr lang="en-GB" altLang="en-US" sz="1000" dirty="0"/>
          </a:p>
        </p:txBody>
      </p:sp>
      <p:pic>
        <p:nvPicPr>
          <p:cNvPr id="100" name="Picture 99"/>
          <p:cNvPicPr/>
          <p:nvPr/>
        </p:nvPicPr>
        <p:blipFill>
          <a:blip r:embed="rId10">
            <a:extLst>
              <a:ext uri="{96DAC541-7B7A-43D3-8B79-37D633B846F1}">
                <asvg:svgBlip xmlns:asvg="http://schemas.microsoft.com/office/drawing/2016/SVG/main" r:embed="rId11"/>
              </a:ext>
            </a:extLst>
          </a:blip>
          <a:stretch>
            <a:fillRect/>
          </a:stretch>
        </p:blipFill>
        <p:spPr>
          <a:xfrm>
            <a:off x="951548" y="5686425"/>
            <a:ext cx="1838324" cy="571500"/>
          </a:xfrm>
          <a:prstGeom prst="rect">
            <a:avLst/>
          </a:prstGeom>
          <a:noFill/>
        </p:spPr>
      </p:pic>
    </p:spTree>
    <p:extLst>
      <p:ext uri="{BB962C8B-B14F-4D97-AF65-F5344CB8AC3E}">
        <p14:creationId xmlns:p14="http://schemas.microsoft.com/office/powerpoint/2010/main" val="1407668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951722" y="16136"/>
            <a:ext cx="10552890" cy="928770"/>
          </a:xfrm>
          <a:prstGeom prst="rect">
            <a:avLst/>
          </a:prstGeom>
          <a:solidFill>
            <a:schemeClr val="bg1"/>
          </a:solidFill>
        </p:spPr>
        <p:txBody>
          <a:bodyPr wrap="square" rtlCol="0">
            <a:spAutoFit/>
          </a:bodyPr>
          <a:lstStyle/>
          <a:p>
            <a:endParaRPr lang="en-US" dirty="0"/>
          </a:p>
        </p:txBody>
      </p:sp>
      <p:sp>
        <p:nvSpPr>
          <p:cNvPr id="16" name="TextBox 15"/>
          <p:cNvSpPr txBox="1"/>
          <p:nvPr/>
        </p:nvSpPr>
        <p:spPr>
          <a:xfrm>
            <a:off x="1716833" y="5909191"/>
            <a:ext cx="9395926" cy="954338"/>
          </a:xfrm>
          <a:prstGeom prst="rect">
            <a:avLst/>
          </a:prstGeom>
          <a:solidFill>
            <a:schemeClr val="bg1"/>
          </a:solidFill>
        </p:spPr>
        <p:txBody>
          <a:bodyPr wrap="square" rtlCol="0">
            <a:spAutoFit/>
          </a:bodyPr>
          <a:lstStyle/>
          <a:p>
            <a:endParaRPr lang="en-US" dirty="0"/>
          </a:p>
        </p:txBody>
      </p:sp>
      <p:pic>
        <p:nvPicPr>
          <p:cNvPr id="1027" name="Picture 11" descr="EN Co-funded by the EU_P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0880" y="318115"/>
            <a:ext cx="3754533" cy="76810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2184" y="306331"/>
            <a:ext cx="1919353" cy="864994"/>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27792" y="267578"/>
            <a:ext cx="2423160" cy="8697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1201515" y="-13817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US"/>
          </a:p>
        </p:txBody>
      </p:sp>
      <p:sp>
        <p:nvSpPr>
          <p:cNvPr id="6" name="Rectangle 5"/>
          <p:cNvSpPr>
            <a:spLocks noChangeArrowheads="1"/>
          </p:cNvSpPr>
          <p:nvPr/>
        </p:nvSpPr>
        <p:spPr bwMode="auto">
          <a:xfrm>
            <a:off x="571277" y="928624"/>
            <a:ext cx="121920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35" name="Imagine 2" descr="O imagine care conține ceas&#10;&#10;Descriere generată automa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1329" y="5670467"/>
            <a:ext cx="1539875" cy="57943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44630" y="5750778"/>
            <a:ext cx="1501775" cy="40322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18" descr="Ho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519224" y="5833540"/>
            <a:ext cx="1760538" cy="3048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1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420070" y="5770882"/>
            <a:ext cx="1531938" cy="487362"/>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4"/>
          <p:cNvSpPr>
            <a:spLocks noChangeArrowheads="1"/>
          </p:cNvSpPr>
          <p:nvPr/>
        </p:nvSpPr>
        <p:spPr bwMode="auto">
          <a:xfrm>
            <a:off x="2806954" y="376740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o-RO" altLang="en-US" sz="8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ro-RO" altLang="en-US" sz="1800" b="0" i="0" u="none" strike="noStrike" cap="none" normalizeH="0" baseline="0">
              <a:ln>
                <a:noFill/>
              </a:ln>
              <a:solidFill>
                <a:schemeClr val="tx1"/>
              </a:solidFill>
              <a:effectLst/>
              <a:latin typeface="Arial" panose="020B0604020202020204" pitchFamily="34" charset="0"/>
            </a:endParaRPr>
          </a:p>
        </p:txBody>
      </p:sp>
      <p:sp>
        <p:nvSpPr>
          <p:cNvPr id="12" name="Rectangle 15"/>
          <p:cNvSpPr>
            <a:spLocks noChangeArrowheads="1"/>
          </p:cNvSpPr>
          <p:nvPr/>
        </p:nvSpPr>
        <p:spPr bwMode="auto">
          <a:xfrm>
            <a:off x="2806954" y="407220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o-RO" altLang="en-US" sz="8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ro-RO"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16"/>
          <p:cNvSpPr>
            <a:spLocks noChangeArrowheads="1"/>
          </p:cNvSpPr>
          <p:nvPr/>
        </p:nvSpPr>
        <p:spPr bwMode="auto">
          <a:xfrm>
            <a:off x="2806954" y="4451842"/>
            <a:ext cx="154080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ro-RO"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US" altLang="en-US" sz="800" b="0" i="0" u="none" strike="noStrike" cap="none" normalizeH="0" baseline="0" dirty="0">
              <a:ln>
                <a:noFill/>
              </a:ln>
              <a:solidFill>
                <a:schemeClr val="tx1"/>
              </a:solidFill>
              <a:effectLst/>
            </a:endParaRPr>
          </a:p>
        </p:txBody>
      </p:sp>
      <p:sp>
        <p:nvSpPr>
          <p:cNvPr id="14" name="Rectangle 13"/>
          <p:cNvSpPr/>
          <p:nvPr/>
        </p:nvSpPr>
        <p:spPr>
          <a:xfrm>
            <a:off x="3078781" y="2830297"/>
            <a:ext cx="6096000" cy="369332"/>
          </a:xfrm>
          <a:prstGeom prst="rect">
            <a:avLst/>
          </a:prstGeom>
        </p:spPr>
        <p:txBody>
          <a:bodyPr>
            <a:spAutoFit/>
          </a:bodyPr>
          <a:lstStyle/>
          <a:p>
            <a:pPr lvl="0" eaLnBrk="0" fontAlgn="base" hangingPunct="0">
              <a:spcBef>
                <a:spcPct val="0"/>
              </a:spcBef>
              <a:spcAft>
                <a:spcPct val="0"/>
              </a:spcAft>
              <a:tabLst>
                <a:tab pos="2971800" algn="ctr"/>
                <a:tab pos="5943600" algn="r"/>
              </a:tabLst>
            </a:pPr>
            <a:r>
              <a:rPr kumimoji="0" lang="ro-RO"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ro-RO" altLang="en-US" sz="4800" b="0" i="0" u="none" strike="noStrike" cap="none" normalizeH="0" baseline="0" dirty="0">
              <a:ln>
                <a:noFill/>
              </a:ln>
              <a:solidFill>
                <a:schemeClr val="tx1"/>
              </a:solidFill>
              <a:effectLst/>
              <a:latin typeface="Arial" panose="020B0604020202020204" pitchFamily="34" charset="0"/>
            </a:endParaRPr>
          </a:p>
        </p:txBody>
      </p:sp>
      <p:sp>
        <p:nvSpPr>
          <p:cNvPr id="15" name="TextBox 14"/>
          <p:cNvSpPr txBox="1"/>
          <p:nvPr/>
        </p:nvSpPr>
        <p:spPr>
          <a:xfrm>
            <a:off x="2174033" y="6463419"/>
            <a:ext cx="9483006" cy="400110"/>
          </a:xfrm>
          <a:prstGeom prst="rect">
            <a:avLst/>
          </a:prstGeom>
          <a:noFill/>
        </p:spPr>
        <p:txBody>
          <a:bodyPr wrap="square" rtlCol="0">
            <a:spAutoFit/>
          </a:bodyPr>
          <a:lstStyle/>
          <a:p>
            <a:pPr eaLnBrk="0" fontAlgn="base" hangingPunct="0">
              <a:spcBef>
                <a:spcPct val="0"/>
              </a:spcBef>
              <a:spcAft>
                <a:spcPct val="0"/>
              </a:spcAft>
              <a:tabLst>
                <a:tab pos="2971800" algn="ctr"/>
                <a:tab pos="5943600" algn="r"/>
              </a:tabLst>
            </a:pPr>
            <a:r>
              <a:rPr kumimoji="0" lang="ro-RO" altLang="en-US" sz="1000" b="0" i="0" cap="none" normalizeH="0" baseline="0" dirty="0">
                <a:latin typeface="Arial" panose="020B0604020202020204" pitchFamily="34" charset="0"/>
                <a:ea typeface="Calibri" panose="020F0502020204030204" pitchFamily="34" charset="0"/>
                <a:cs typeface="Times New Roman" panose="02020603050405020304" pitchFamily="18" charset="0"/>
              </a:rPr>
              <a:t>CHILDREN LEFT BEHIND BY LABOUR MIGRATION: SUPPORTING MOLDOVAN AND UKRAINIAN TRANSNATIONAL  FAMILIES IN THE EU (CASTLE)</a:t>
            </a:r>
            <a:endParaRPr kumimoji="0" lang="en-US" altLang="en-US" sz="1000" b="0" i="0" cap="none" normalizeH="0" baseline="0" dirty="0"/>
          </a:p>
          <a:p>
            <a:pPr eaLnBrk="0" fontAlgn="base" hangingPunct="0">
              <a:spcBef>
                <a:spcPct val="0"/>
              </a:spcBef>
              <a:spcAft>
                <a:spcPct val="0"/>
              </a:spcAft>
              <a:tabLst>
                <a:tab pos="2971800" algn="ctr"/>
                <a:tab pos="5943600" algn="r"/>
              </a:tabLst>
            </a:pPr>
            <a:r>
              <a:rPr kumimoji="0" lang="ro-RO" altLang="en-US" sz="1000" b="0" i="0" cap="none" normalizeH="0" baseline="0" dirty="0">
                <a:latin typeface="Arial" panose="020B0604020202020204" pitchFamily="34" charset="0"/>
                <a:ea typeface="Calibri" panose="020F0502020204030204" pitchFamily="34" charset="0"/>
                <a:cs typeface="Times New Roman" panose="02020603050405020304" pitchFamily="18" charset="0"/>
              </a:rPr>
              <a:t> ICMPD/2021/MPF-357-004</a:t>
            </a:r>
            <a:endParaRPr kumimoji="0" lang="ro-RO" altLang="en-US" sz="1000" b="0" i="0" cap="none" normalizeH="0" baseline="0" dirty="0">
              <a:latin typeface="Arial" panose="020B0604020202020204" pitchFamily="34" charset="0"/>
            </a:endParaRPr>
          </a:p>
        </p:txBody>
      </p:sp>
      <p:sp>
        <p:nvSpPr>
          <p:cNvPr id="2" name="Text Box 1"/>
          <p:cNvSpPr txBox="1"/>
          <p:nvPr/>
        </p:nvSpPr>
        <p:spPr>
          <a:xfrm>
            <a:off x="571277" y="1332865"/>
            <a:ext cx="11085762" cy="3477875"/>
          </a:xfrm>
          <a:prstGeom prst="rect">
            <a:avLst/>
          </a:prstGeom>
          <a:noFill/>
        </p:spPr>
        <p:txBody>
          <a:bodyPr wrap="square" rtlCol="0" anchor="t">
            <a:spAutoFit/>
          </a:bodyPr>
          <a:lstStyle/>
          <a:p>
            <a:pPr algn="ctr"/>
            <a:r>
              <a:rPr lang="en-GB" sz="2000" b="1" dirty="0"/>
              <a:t>Country analyses - quick glances (2)</a:t>
            </a:r>
            <a:endParaRPr lang="en-US" sz="2000" b="1" dirty="0"/>
          </a:p>
          <a:p>
            <a:endParaRPr lang="en-US" dirty="0"/>
          </a:p>
          <a:p>
            <a:r>
              <a:rPr lang="en-GB" b="1" dirty="0"/>
              <a:t>Ukraine</a:t>
            </a:r>
          </a:p>
          <a:p>
            <a:endParaRPr lang="en-GB" b="1" dirty="0"/>
          </a:p>
          <a:p>
            <a:pPr marL="285750" lvl="0" indent="-285750">
              <a:buFont typeface="Wingdings" panose="05000000000000000000" pitchFamily="2" charset="2"/>
              <a:buChar char="Ø"/>
            </a:pPr>
            <a:r>
              <a:rPr lang="en-US" dirty="0"/>
              <a:t>The issue of labor migrants’ children has been addressed repeatedly in Ukraine, since mid-2000s, becoming a salient topic on the public agenda</a:t>
            </a:r>
          </a:p>
          <a:p>
            <a:pPr marL="285750" lvl="0" indent="-285750">
              <a:buFont typeface="Wingdings" panose="05000000000000000000" pitchFamily="2" charset="2"/>
              <a:buChar char="Ø"/>
            </a:pPr>
            <a:r>
              <a:rPr lang="en-US" dirty="0"/>
              <a:t>Beginning with </a:t>
            </a:r>
            <a:r>
              <a:rPr lang="en-US" b="1" dirty="0"/>
              <a:t>2016</a:t>
            </a:r>
            <a:r>
              <a:rPr lang="en-US" dirty="0"/>
              <a:t>, the law "</a:t>
            </a:r>
            <a:r>
              <a:rPr lang="en-US" i="1" dirty="0"/>
              <a:t>On external labor migration</a:t>
            </a:r>
            <a:r>
              <a:rPr lang="en-US" dirty="0"/>
              <a:t>"</a:t>
            </a:r>
            <a:r>
              <a:rPr lang="en-US" b="1" dirty="0"/>
              <a:t> </a:t>
            </a:r>
            <a:r>
              <a:rPr lang="en-US" dirty="0"/>
              <a:t>specifically mentions, for the first time, the children of labor migrants and their rights.</a:t>
            </a:r>
          </a:p>
          <a:p>
            <a:pPr marL="285750" lvl="0" indent="-285750">
              <a:buFont typeface="Wingdings" panose="05000000000000000000" pitchFamily="2" charset="2"/>
              <a:buChar char="Ø"/>
            </a:pPr>
            <a:r>
              <a:rPr lang="en-US" dirty="0"/>
              <a:t>While the enforcement of the law signaled an important advancement, its outline fails to address a number of important issues, which hinders its ability to fully cover the complex phenomenon of children left behind.</a:t>
            </a:r>
          </a:p>
          <a:p>
            <a:pPr algn="l"/>
            <a:endParaRPr lang="en-GB" altLang="en-US" sz="1000" dirty="0"/>
          </a:p>
          <a:p>
            <a:pPr algn="l"/>
            <a:endParaRPr lang="en-GB" altLang="en-US" sz="1000" dirty="0"/>
          </a:p>
        </p:txBody>
      </p:sp>
      <p:pic>
        <p:nvPicPr>
          <p:cNvPr id="100" name="Picture 99"/>
          <p:cNvPicPr/>
          <p:nvPr/>
        </p:nvPicPr>
        <p:blipFill>
          <a:blip r:embed="rId10">
            <a:extLst>
              <a:ext uri="{96DAC541-7B7A-43D3-8B79-37D633B846F1}">
                <asvg:svgBlip xmlns:asvg="http://schemas.microsoft.com/office/drawing/2016/SVG/main" r:embed="rId11"/>
              </a:ext>
            </a:extLst>
          </a:blip>
          <a:stretch>
            <a:fillRect/>
          </a:stretch>
        </p:blipFill>
        <p:spPr>
          <a:xfrm>
            <a:off x="951548" y="5686425"/>
            <a:ext cx="1838324" cy="571500"/>
          </a:xfrm>
          <a:prstGeom prst="rect">
            <a:avLst/>
          </a:prstGeom>
          <a:noFill/>
        </p:spPr>
      </p:pic>
    </p:spTree>
    <p:extLst>
      <p:ext uri="{BB962C8B-B14F-4D97-AF65-F5344CB8AC3E}">
        <p14:creationId xmlns:p14="http://schemas.microsoft.com/office/powerpoint/2010/main" val="2953366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951722" y="16136"/>
            <a:ext cx="10552890" cy="928770"/>
          </a:xfrm>
          <a:prstGeom prst="rect">
            <a:avLst/>
          </a:prstGeom>
          <a:solidFill>
            <a:schemeClr val="bg1"/>
          </a:solidFill>
        </p:spPr>
        <p:txBody>
          <a:bodyPr wrap="square" rtlCol="0">
            <a:spAutoFit/>
          </a:bodyPr>
          <a:lstStyle/>
          <a:p>
            <a:endParaRPr lang="en-US" dirty="0"/>
          </a:p>
        </p:txBody>
      </p:sp>
      <p:sp>
        <p:nvSpPr>
          <p:cNvPr id="16" name="TextBox 15"/>
          <p:cNvSpPr txBox="1"/>
          <p:nvPr/>
        </p:nvSpPr>
        <p:spPr>
          <a:xfrm>
            <a:off x="1716833" y="5909191"/>
            <a:ext cx="9395926" cy="954338"/>
          </a:xfrm>
          <a:prstGeom prst="rect">
            <a:avLst/>
          </a:prstGeom>
          <a:solidFill>
            <a:schemeClr val="bg1"/>
          </a:solidFill>
        </p:spPr>
        <p:txBody>
          <a:bodyPr wrap="square" rtlCol="0">
            <a:spAutoFit/>
          </a:bodyPr>
          <a:lstStyle/>
          <a:p>
            <a:endParaRPr lang="en-US" dirty="0"/>
          </a:p>
        </p:txBody>
      </p:sp>
      <p:pic>
        <p:nvPicPr>
          <p:cNvPr id="1027" name="Picture 11" descr="EN Co-funded by the EU_P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0880" y="318115"/>
            <a:ext cx="3754533" cy="76810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2184" y="306331"/>
            <a:ext cx="1919353" cy="864994"/>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27792" y="267578"/>
            <a:ext cx="2423160" cy="8697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1201515" y="-13817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US"/>
          </a:p>
        </p:txBody>
      </p:sp>
      <p:sp>
        <p:nvSpPr>
          <p:cNvPr id="6" name="Rectangle 5"/>
          <p:cNvSpPr>
            <a:spLocks noChangeArrowheads="1"/>
          </p:cNvSpPr>
          <p:nvPr/>
        </p:nvSpPr>
        <p:spPr bwMode="auto">
          <a:xfrm>
            <a:off x="571277" y="928624"/>
            <a:ext cx="121920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35" name="Imagine 2" descr="O imagine care conține ceas&#10;&#10;Descriere generată automa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1329" y="5670467"/>
            <a:ext cx="1539875" cy="57943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44630" y="5750778"/>
            <a:ext cx="1501775" cy="40322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18" descr="Ho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519224" y="5833540"/>
            <a:ext cx="1760538" cy="3048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1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420070" y="5770882"/>
            <a:ext cx="1531938" cy="487362"/>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4"/>
          <p:cNvSpPr>
            <a:spLocks noChangeArrowheads="1"/>
          </p:cNvSpPr>
          <p:nvPr/>
        </p:nvSpPr>
        <p:spPr bwMode="auto">
          <a:xfrm>
            <a:off x="2806954" y="376740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o-RO" altLang="en-US" sz="8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ro-RO" altLang="en-US" sz="1800" b="0" i="0" u="none" strike="noStrike" cap="none" normalizeH="0" baseline="0">
              <a:ln>
                <a:noFill/>
              </a:ln>
              <a:solidFill>
                <a:schemeClr val="tx1"/>
              </a:solidFill>
              <a:effectLst/>
              <a:latin typeface="Arial" panose="020B0604020202020204" pitchFamily="34" charset="0"/>
            </a:endParaRPr>
          </a:p>
        </p:txBody>
      </p:sp>
      <p:sp>
        <p:nvSpPr>
          <p:cNvPr id="12" name="Rectangle 15"/>
          <p:cNvSpPr>
            <a:spLocks noChangeArrowheads="1"/>
          </p:cNvSpPr>
          <p:nvPr/>
        </p:nvSpPr>
        <p:spPr bwMode="auto">
          <a:xfrm>
            <a:off x="2806954" y="407220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o-RO" altLang="en-US" sz="8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ro-RO"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16"/>
          <p:cNvSpPr>
            <a:spLocks noChangeArrowheads="1"/>
          </p:cNvSpPr>
          <p:nvPr/>
        </p:nvSpPr>
        <p:spPr bwMode="auto">
          <a:xfrm>
            <a:off x="2806954" y="4451842"/>
            <a:ext cx="154080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ro-RO"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US" altLang="en-US" sz="800" b="0" i="0" u="none" strike="noStrike" cap="none" normalizeH="0" baseline="0" dirty="0">
              <a:ln>
                <a:noFill/>
              </a:ln>
              <a:solidFill>
                <a:schemeClr val="tx1"/>
              </a:solidFill>
              <a:effectLst/>
            </a:endParaRPr>
          </a:p>
        </p:txBody>
      </p:sp>
      <p:sp>
        <p:nvSpPr>
          <p:cNvPr id="14" name="Rectangle 13"/>
          <p:cNvSpPr/>
          <p:nvPr/>
        </p:nvSpPr>
        <p:spPr>
          <a:xfrm>
            <a:off x="3078781" y="2830297"/>
            <a:ext cx="6096000" cy="369332"/>
          </a:xfrm>
          <a:prstGeom prst="rect">
            <a:avLst/>
          </a:prstGeom>
        </p:spPr>
        <p:txBody>
          <a:bodyPr>
            <a:spAutoFit/>
          </a:bodyPr>
          <a:lstStyle/>
          <a:p>
            <a:pPr lvl="0" eaLnBrk="0" fontAlgn="base" hangingPunct="0">
              <a:spcBef>
                <a:spcPct val="0"/>
              </a:spcBef>
              <a:spcAft>
                <a:spcPct val="0"/>
              </a:spcAft>
              <a:tabLst>
                <a:tab pos="2971800" algn="ctr"/>
                <a:tab pos="5943600" algn="r"/>
              </a:tabLst>
            </a:pPr>
            <a:r>
              <a:rPr kumimoji="0" lang="ro-RO"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ro-RO" altLang="en-US" sz="4800" b="0" i="0" u="none" strike="noStrike" cap="none" normalizeH="0" baseline="0" dirty="0">
              <a:ln>
                <a:noFill/>
              </a:ln>
              <a:solidFill>
                <a:schemeClr val="tx1"/>
              </a:solidFill>
              <a:effectLst/>
              <a:latin typeface="Arial" panose="020B0604020202020204" pitchFamily="34" charset="0"/>
            </a:endParaRPr>
          </a:p>
        </p:txBody>
      </p:sp>
      <p:sp>
        <p:nvSpPr>
          <p:cNvPr id="15" name="TextBox 14"/>
          <p:cNvSpPr txBox="1"/>
          <p:nvPr/>
        </p:nvSpPr>
        <p:spPr>
          <a:xfrm>
            <a:off x="2174033" y="6463419"/>
            <a:ext cx="9483006" cy="400110"/>
          </a:xfrm>
          <a:prstGeom prst="rect">
            <a:avLst/>
          </a:prstGeom>
          <a:noFill/>
        </p:spPr>
        <p:txBody>
          <a:bodyPr wrap="square" rtlCol="0">
            <a:spAutoFit/>
          </a:bodyPr>
          <a:lstStyle/>
          <a:p>
            <a:pPr eaLnBrk="0" fontAlgn="base" hangingPunct="0">
              <a:spcBef>
                <a:spcPct val="0"/>
              </a:spcBef>
              <a:spcAft>
                <a:spcPct val="0"/>
              </a:spcAft>
              <a:tabLst>
                <a:tab pos="2971800" algn="ctr"/>
                <a:tab pos="5943600" algn="r"/>
              </a:tabLst>
            </a:pPr>
            <a:r>
              <a:rPr kumimoji="0" lang="ro-RO" altLang="en-US" sz="1000" b="0" i="0" cap="none" normalizeH="0" baseline="0" dirty="0">
                <a:latin typeface="Arial" panose="020B0604020202020204" pitchFamily="34" charset="0"/>
                <a:ea typeface="Calibri" panose="020F0502020204030204" pitchFamily="34" charset="0"/>
                <a:cs typeface="Times New Roman" panose="02020603050405020304" pitchFamily="18" charset="0"/>
              </a:rPr>
              <a:t>CHILDREN LEFT BEHIND BY LABOUR MIGRATION: SUPPORTING MOLDOVAN AND UKRAINIAN TRANSNATIONAL  FAMILIES IN THE EU (CASTLE)</a:t>
            </a:r>
            <a:endParaRPr kumimoji="0" lang="en-US" altLang="en-US" sz="1000" b="0" i="0" cap="none" normalizeH="0" baseline="0" dirty="0"/>
          </a:p>
          <a:p>
            <a:pPr eaLnBrk="0" fontAlgn="base" hangingPunct="0">
              <a:spcBef>
                <a:spcPct val="0"/>
              </a:spcBef>
              <a:spcAft>
                <a:spcPct val="0"/>
              </a:spcAft>
              <a:tabLst>
                <a:tab pos="2971800" algn="ctr"/>
                <a:tab pos="5943600" algn="r"/>
              </a:tabLst>
            </a:pPr>
            <a:r>
              <a:rPr kumimoji="0" lang="ro-RO" altLang="en-US" sz="1000" b="0" i="0" cap="none" normalizeH="0" baseline="0" dirty="0">
                <a:latin typeface="Arial" panose="020B0604020202020204" pitchFamily="34" charset="0"/>
                <a:ea typeface="Calibri" panose="020F0502020204030204" pitchFamily="34" charset="0"/>
                <a:cs typeface="Times New Roman" panose="02020603050405020304" pitchFamily="18" charset="0"/>
              </a:rPr>
              <a:t> ICMPD/2021/MPF-357-004</a:t>
            </a:r>
            <a:endParaRPr kumimoji="0" lang="ro-RO" altLang="en-US" sz="1000" b="0" i="0" cap="none" normalizeH="0" baseline="0" dirty="0">
              <a:latin typeface="Arial" panose="020B0604020202020204" pitchFamily="34" charset="0"/>
            </a:endParaRPr>
          </a:p>
        </p:txBody>
      </p:sp>
      <p:sp>
        <p:nvSpPr>
          <p:cNvPr id="2" name="Text Box 1"/>
          <p:cNvSpPr txBox="1"/>
          <p:nvPr/>
        </p:nvSpPr>
        <p:spPr>
          <a:xfrm>
            <a:off x="583900" y="1566940"/>
            <a:ext cx="11085762" cy="2923877"/>
          </a:xfrm>
          <a:prstGeom prst="rect">
            <a:avLst/>
          </a:prstGeom>
          <a:noFill/>
        </p:spPr>
        <p:txBody>
          <a:bodyPr wrap="square" rtlCol="0" anchor="t">
            <a:spAutoFit/>
          </a:bodyPr>
          <a:lstStyle/>
          <a:p>
            <a:pPr algn="ctr"/>
            <a:r>
              <a:rPr lang="en-GB" sz="2000" b="1" dirty="0"/>
              <a:t>Country analyses - quick glances (3)</a:t>
            </a:r>
            <a:endParaRPr lang="en-US" sz="2000" b="1" dirty="0"/>
          </a:p>
          <a:p>
            <a:endParaRPr lang="en-US" dirty="0"/>
          </a:p>
          <a:p>
            <a:r>
              <a:rPr lang="en-GB" b="1" dirty="0"/>
              <a:t>Romania</a:t>
            </a:r>
          </a:p>
          <a:p>
            <a:endParaRPr lang="en-GB" b="1" dirty="0"/>
          </a:p>
          <a:p>
            <a:pPr marL="285750" lvl="0" indent="-285750">
              <a:buFont typeface="Wingdings" panose="05000000000000000000" pitchFamily="2" charset="2"/>
              <a:buChar char="Ø"/>
            </a:pPr>
            <a:r>
              <a:rPr lang="en-US" dirty="0"/>
              <a:t>Two-folded status: sending country in the context of EU-level labor migration and (more recently) destination country </a:t>
            </a:r>
          </a:p>
          <a:p>
            <a:pPr marL="285750" lvl="0" indent="-285750">
              <a:buFont typeface="Wingdings" panose="05000000000000000000" pitchFamily="2" charset="2"/>
              <a:buChar char="Ø"/>
            </a:pPr>
            <a:r>
              <a:rPr lang="en-US" dirty="0"/>
              <a:t>Categories of issues addressed in the review: provisions on the residence and employment of foreigners; protection of children whose parents are abroad for work; migrant parents’ rights in the countries of destination </a:t>
            </a:r>
          </a:p>
          <a:p>
            <a:pPr algn="l"/>
            <a:endParaRPr lang="en-GB" altLang="en-US" sz="1000" dirty="0"/>
          </a:p>
          <a:p>
            <a:pPr algn="l"/>
            <a:endParaRPr lang="en-GB" altLang="en-US" sz="1000" dirty="0"/>
          </a:p>
        </p:txBody>
      </p:sp>
      <p:pic>
        <p:nvPicPr>
          <p:cNvPr id="100" name="Picture 99"/>
          <p:cNvPicPr/>
          <p:nvPr/>
        </p:nvPicPr>
        <p:blipFill>
          <a:blip r:embed="rId10">
            <a:extLst>
              <a:ext uri="{96DAC541-7B7A-43D3-8B79-37D633B846F1}">
                <asvg:svgBlip xmlns:asvg="http://schemas.microsoft.com/office/drawing/2016/SVG/main" r:embed="rId11"/>
              </a:ext>
            </a:extLst>
          </a:blip>
          <a:stretch>
            <a:fillRect/>
          </a:stretch>
        </p:blipFill>
        <p:spPr>
          <a:xfrm>
            <a:off x="951548" y="5686425"/>
            <a:ext cx="1838324" cy="571500"/>
          </a:xfrm>
          <a:prstGeom prst="rect">
            <a:avLst/>
          </a:prstGeom>
          <a:noFill/>
        </p:spPr>
      </p:pic>
    </p:spTree>
    <p:extLst>
      <p:ext uri="{BB962C8B-B14F-4D97-AF65-F5344CB8AC3E}">
        <p14:creationId xmlns:p14="http://schemas.microsoft.com/office/powerpoint/2010/main" val="497721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6"/>
          <p:cNvSpPr txBox="1"/>
          <p:nvPr/>
        </p:nvSpPr>
        <p:spPr>
          <a:xfrm>
            <a:off x="951722" y="16136"/>
            <a:ext cx="10552890" cy="92877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6" name="Google Shape;206;p6"/>
          <p:cNvSpPr txBox="1"/>
          <p:nvPr/>
        </p:nvSpPr>
        <p:spPr>
          <a:xfrm>
            <a:off x="1716833" y="5909191"/>
            <a:ext cx="9395926" cy="954338"/>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207" name="Google Shape;207;p6" descr="EN Co-funded by the EU_POS"/>
          <p:cNvPicPr preferRelativeResize="0"/>
          <p:nvPr/>
        </p:nvPicPr>
        <p:blipFill rotWithShape="1">
          <a:blip r:embed="rId3">
            <a:alphaModFix/>
          </a:blip>
          <a:srcRect/>
          <a:stretch/>
        </p:blipFill>
        <p:spPr>
          <a:xfrm>
            <a:off x="1200880" y="318115"/>
            <a:ext cx="3754533" cy="768109"/>
          </a:xfrm>
          <a:prstGeom prst="rect">
            <a:avLst/>
          </a:prstGeom>
          <a:noFill/>
          <a:ln>
            <a:noFill/>
          </a:ln>
        </p:spPr>
      </p:pic>
      <p:pic>
        <p:nvPicPr>
          <p:cNvPr id="208" name="Google Shape;208;p6"/>
          <p:cNvPicPr preferRelativeResize="0"/>
          <p:nvPr/>
        </p:nvPicPr>
        <p:blipFill rotWithShape="1">
          <a:blip r:embed="rId4">
            <a:alphaModFix/>
          </a:blip>
          <a:srcRect/>
          <a:stretch/>
        </p:blipFill>
        <p:spPr>
          <a:xfrm>
            <a:off x="5782184" y="306331"/>
            <a:ext cx="1919353" cy="864994"/>
          </a:xfrm>
          <a:prstGeom prst="rect">
            <a:avLst/>
          </a:prstGeom>
          <a:noFill/>
          <a:ln>
            <a:noFill/>
          </a:ln>
        </p:spPr>
      </p:pic>
      <p:pic>
        <p:nvPicPr>
          <p:cNvPr id="209" name="Google Shape;209;p6"/>
          <p:cNvPicPr preferRelativeResize="0"/>
          <p:nvPr/>
        </p:nvPicPr>
        <p:blipFill rotWithShape="1">
          <a:blip r:embed="rId5">
            <a:alphaModFix/>
          </a:blip>
          <a:srcRect/>
          <a:stretch/>
        </p:blipFill>
        <p:spPr>
          <a:xfrm>
            <a:off x="8527792" y="267578"/>
            <a:ext cx="2423160" cy="869733"/>
          </a:xfrm>
          <a:prstGeom prst="rect">
            <a:avLst/>
          </a:prstGeom>
          <a:noFill/>
          <a:ln>
            <a:noFill/>
          </a:ln>
        </p:spPr>
      </p:pic>
      <p:sp>
        <p:nvSpPr>
          <p:cNvPr id="210" name="Google Shape;210;p6"/>
          <p:cNvSpPr/>
          <p:nvPr/>
        </p:nvSpPr>
        <p:spPr>
          <a:xfrm>
            <a:off x="1201515" y="-138176"/>
            <a:ext cx="12192000" cy="45720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11" name="Google Shape;211;p6"/>
          <p:cNvSpPr/>
          <p:nvPr/>
        </p:nvSpPr>
        <p:spPr>
          <a:xfrm>
            <a:off x="571277" y="928624"/>
            <a:ext cx="12192001"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100"/>
              <a:buFont typeface="Arial"/>
              <a:buNone/>
            </a:pPr>
            <a:r>
              <a:rPr lang="ro-RO" sz="11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pic>
        <p:nvPicPr>
          <p:cNvPr id="212" name="Google Shape;212;p6" descr="O imagine care conține ceas&#10;&#10;Descriere generată automat"/>
          <p:cNvPicPr preferRelativeResize="0"/>
          <p:nvPr/>
        </p:nvPicPr>
        <p:blipFill rotWithShape="1">
          <a:blip r:embed="rId6">
            <a:alphaModFix/>
          </a:blip>
          <a:srcRect/>
          <a:stretch/>
        </p:blipFill>
        <p:spPr>
          <a:xfrm>
            <a:off x="3231329" y="5670467"/>
            <a:ext cx="1539875" cy="579438"/>
          </a:xfrm>
          <a:prstGeom prst="rect">
            <a:avLst/>
          </a:prstGeom>
          <a:noFill/>
          <a:ln>
            <a:noFill/>
          </a:ln>
        </p:spPr>
      </p:pic>
      <p:pic>
        <p:nvPicPr>
          <p:cNvPr id="213" name="Google Shape;213;p6"/>
          <p:cNvPicPr preferRelativeResize="0"/>
          <p:nvPr/>
        </p:nvPicPr>
        <p:blipFill rotWithShape="1">
          <a:blip r:embed="rId7">
            <a:alphaModFix/>
          </a:blip>
          <a:srcRect/>
          <a:stretch/>
        </p:blipFill>
        <p:spPr>
          <a:xfrm>
            <a:off x="5344630" y="5750778"/>
            <a:ext cx="1501775" cy="403225"/>
          </a:xfrm>
          <a:prstGeom prst="rect">
            <a:avLst/>
          </a:prstGeom>
          <a:noFill/>
          <a:ln>
            <a:noFill/>
          </a:ln>
        </p:spPr>
      </p:pic>
      <p:pic>
        <p:nvPicPr>
          <p:cNvPr id="214" name="Google Shape;214;p6" descr="Home"/>
          <p:cNvPicPr preferRelativeResize="0"/>
          <p:nvPr/>
        </p:nvPicPr>
        <p:blipFill rotWithShape="1">
          <a:blip r:embed="rId8">
            <a:alphaModFix/>
          </a:blip>
          <a:srcRect/>
          <a:stretch/>
        </p:blipFill>
        <p:spPr>
          <a:xfrm>
            <a:off x="9519224" y="5833540"/>
            <a:ext cx="1760538" cy="304800"/>
          </a:xfrm>
          <a:prstGeom prst="rect">
            <a:avLst/>
          </a:prstGeom>
          <a:noFill/>
          <a:ln>
            <a:noFill/>
          </a:ln>
        </p:spPr>
      </p:pic>
      <p:pic>
        <p:nvPicPr>
          <p:cNvPr id="215" name="Google Shape;215;p6"/>
          <p:cNvPicPr preferRelativeResize="0"/>
          <p:nvPr/>
        </p:nvPicPr>
        <p:blipFill rotWithShape="1">
          <a:blip r:embed="rId9">
            <a:alphaModFix/>
          </a:blip>
          <a:srcRect/>
          <a:stretch/>
        </p:blipFill>
        <p:spPr>
          <a:xfrm>
            <a:off x="7420070" y="5770882"/>
            <a:ext cx="1531938" cy="487362"/>
          </a:xfrm>
          <a:prstGeom prst="rect">
            <a:avLst/>
          </a:prstGeom>
          <a:noFill/>
          <a:ln>
            <a:noFill/>
          </a:ln>
        </p:spPr>
      </p:pic>
      <p:sp>
        <p:nvSpPr>
          <p:cNvPr id="216" name="Google Shape;216;p6"/>
          <p:cNvSpPr/>
          <p:nvPr/>
        </p:nvSpPr>
        <p:spPr>
          <a:xfrm>
            <a:off x="2806954" y="37674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ro-RO"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217" name="Google Shape;217;p6"/>
          <p:cNvSpPr/>
          <p:nvPr/>
        </p:nvSpPr>
        <p:spPr>
          <a:xfrm>
            <a:off x="2806954" y="40722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ro-RO"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218" name="Google Shape;218;p6"/>
          <p:cNvSpPr/>
          <p:nvPr/>
        </p:nvSpPr>
        <p:spPr>
          <a:xfrm>
            <a:off x="2806954" y="4451842"/>
            <a:ext cx="1540806"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ro-RO" sz="800" b="0" i="0" u="none" strike="noStrike" cap="none">
                <a:solidFill>
                  <a:schemeClr val="dk1"/>
                </a:solidFill>
                <a:latin typeface="Arial"/>
                <a:ea typeface="Arial"/>
                <a:cs typeface="Arial"/>
                <a:sym typeface="Arial"/>
              </a:rPr>
              <a:t>                                               </a:t>
            </a:r>
            <a:endParaRPr sz="800" b="0" i="0" u="none" strike="noStrike" cap="none">
              <a:solidFill>
                <a:schemeClr val="dk1"/>
              </a:solidFill>
              <a:latin typeface="Arial"/>
              <a:ea typeface="Arial"/>
              <a:cs typeface="Arial"/>
              <a:sym typeface="Arial"/>
            </a:endParaRPr>
          </a:p>
        </p:txBody>
      </p:sp>
      <p:sp>
        <p:nvSpPr>
          <p:cNvPr id="219" name="Google Shape;219;p6"/>
          <p:cNvSpPr/>
          <p:nvPr/>
        </p:nvSpPr>
        <p:spPr>
          <a:xfrm>
            <a:off x="3078781" y="2830297"/>
            <a:ext cx="60960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ro-RO" sz="1800" b="0" i="0" u="none" strike="noStrike" cap="none">
                <a:solidFill>
                  <a:schemeClr val="dk1"/>
                </a:solidFill>
                <a:latin typeface="Arial"/>
                <a:ea typeface="Arial"/>
                <a:cs typeface="Arial"/>
                <a:sym typeface="Arial"/>
              </a:rPr>
              <a:t> </a:t>
            </a:r>
            <a:endParaRPr sz="4800" b="0" i="0" u="none" strike="noStrike" cap="none">
              <a:solidFill>
                <a:schemeClr val="dk1"/>
              </a:solidFill>
              <a:latin typeface="Arial"/>
              <a:ea typeface="Arial"/>
              <a:cs typeface="Arial"/>
              <a:sym typeface="Arial"/>
            </a:endParaRPr>
          </a:p>
        </p:txBody>
      </p:sp>
      <p:sp>
        <p:nvSpPr>
          <p:cNvPr id="220" name="Google Shape;220;p6"/>
          <p:cNvSpPr txBox="1"/>
          <p:nvPr/>
        </p:nvSpPr>
        <p:spPr>
          <a:xfrm>
            <a:off x="2174033" y="6463419"/>
            <a:ext cx="9483006"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ro-RO" sz="1000" b="0" i="0" cap="none">
                <a:solidFill>
                  <a:schemeClr val="dk1"/>
                </a:solidFill>
                <a:latin typeface="Arial"/>
                <a:ea typeface="Arial"/>
                <a:cs typeface="Arial"/>
                <a:sym typeface="Arial"/>
              </a:rPr>
              <a:t>CHILDREN LEFT BEHIND BY LABOUR MIGRATION: SUPPORTING MOLDOVAN AND UKRAINIAN TRANSNATIONAL  FAMILIES IN THE EU (CASTLE)</a:t>
            </a:r>
            <a:endParaRPr sz="1000" b="0" i="0" cap="none">
              <a:solidFill>
                <a:schemeClr val="dk1"/>
              </a:solidFill>
              <a:latin typeface="Arial"/>
              <a:ea typeface="Arial"/>
              <a:cs typeface="Arial"/>
              <a:sym typeface="Arial"/>
            </a:endParaRPr>
          </a:p>
          <a:p>
            <a:pPr marL="0" marR="0" lvl="0" indent="0" algn="l" rtl="0">
              <a:spcBef>
                <a:spcPts val="0"/>
              </a:spcBef>
              <a:spcAft>
                <a:spcPts val="0"/>
              </a:spcAft>
              <a:buNone/>
            </a:pPr>
            <a:r>
              <a:rPr lang="ro-RO" sz="1000" b="0" i="0" cap="none">
                <a:solidFill>
                  <a:schemeClr val="dk1"/>
                </a:solidFill>
                <a:latin typeface="Arial"/>
                <a:ea typeface="Arial"/>
                <a:cs typeface="Arial"/>
                <a:sym typeface="Arial"/>
              </a:rPr>
              <a:t> ICMPD/2021/MPF-357-004</a:t>
            </a:r>
            <a:endParaRPr sz="1000" b="0" i="0" cap="none">
              <a:solidFill>
                <a:schemeClr val="dk1"/>
              </a:solidFill>
              <a:latin typeface="Arial"/>
              <a:ea typeface="Arial"/>
              <a:cs typeface="Arial"/>
              <a:sym typeface="Arial"/>
            </a:endParaRPr>
          </a:p>
        </p:txBody>
      </p:sp>
      <p:sp>
        <p:nvSpPr>
          <p:cNvPr id="221" name="Google Shape;221;p6"/>
          <p:cNvSpPr txBox="1"/>
          <p:nvPr/>
        </p:nvSpPr>
        <p:spPr>
          <a:xfrm>
            <a:off x="952500" y="1332865"/>
            <a:ext cx="10326370" cy="37846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2000" b="1">
              <a:solidFill>
                <a:schemeClr val="dk1"/>
              </a:solidFill>
              <a:latin typeface="Arial"/>
              <a:ea typeface="Arial"/>
              <a:cs typeface="Arial"/>
              <a:sym typeface="Arial"/>
            </a:endParaRPr>
          </a:p>
          <a:p>
            <a:pPr marL="0" marR="0" lvl="0" indent="0" algn="l" rtl="0">
              <a:spcBef>
                <a:spcPts val="0"/>
              </a:spcBef>
              <a:spcAft>
                <a:spcPts val="0"/>
              </a:spcAft>
              <a:buNone/>
            </a:pPr>
            <a:r>
              <a:rPr lang="ro-RO" sz="2000" b="1">
                <a:solidFill>
                  <a:schemeClr val="dk1"/>
                </a:solidFill>
                <a:latin typeface="Arial"/>
                <a:ea typeface="Arial"/>
                <a:cs typeface="Arial"/>
                <a:sym typeface="Arial"/>
              </a:rPr>
              <a:t>Perceptions and projections of “abroad” and of “home”</a:t>
            </a:r>
            <a:endParaRPr sz="2000" b="1">
              <a:solidFill>
                <a:schemeClr val="dk1"/>
              </a:solidFill>
              <a:latin typeface="Arial"/>
              <a:ea typeface="Arial"/>
              <a:cs typeface="Arial"/>
              <a:sym typeface="Arial"/>
            </a:endParaRPr>
          </a:p>
          <a:p>
            <a:pPr marL="0" marR="0" lvl="0" indent="0" algn="l" rtl="0">
              <a:spcBef>
                <a:spcPts val="0"/>
              </a:spcBef>
              <a:spcAft>
                <a:spcPts val="0"/>
              </a:spcAft>
              <a:buNone/>
            </a:pPr>
            <a:endParaRPr sz="2000">
              <a:solidFill>
                <a:schemeClr val="dk1"/>
              </a:solidFill>
              <a:latin typeface="Arial"/>
              <a:ea typeface="Arial"/>
              <a:cs typeface="Arial"/>
              <a:sym typeface="Arial"/>
            </a:endParaRPr>
          </a:p>
          <a:p>
            <a:pPr marL="0" marR="0" lvl="0" indent="0" algn="l" rtl="0">
              <a:spcBef>
                <a:spcPts val="0"/>
              </a:spcBef>
              <a:spcAft>
                <a:spcPts val="0"/>
              </a:spcAft>
              <a:buNone/>
            </a:pPr>
            <a:r>
              <a:rPr lang="ro-RO" sz="2000">
                <a:solidFill>
                  <a:schemeClr val="dk1"/>
                </a:solidFill>
                <a:latin typeface="Arial"/>
                <a:ea typeface="Arial"/>
                <a:cs typeface="Arial"/>
                <a:sym typeface="Arial"/>
              </a:rPr>
              <a:t>Overall: - numerous children have, on occasion, </a:t>
            </a:r>
            <a:r>
              <a:rPr lang="ro-RO" sz="2000" b="1">
                <a:solidFill>
                  <a:schemeClr val="dk1"/>
                </a:solidFill>
                <a:latin typeface="Arial"/>
                <a:ea typeface="Arial"/>
                <a:cs typeface="Arial"/>
                <a:sym typeface="Arial"/>
              </a:rPr>
              <a:t>visited </a:t>
            </a:r>
            <a:r>
              <a:rPr lang="ro-RO" sz="2000">
                <a:solidFill>
                  <a:schemeClr val="dk1"/>
                </a:solidFill>
                <a:latin typeface="Arial"/>
                <a:ea typeface="Arial"/>
                <a:cs typeface="Arial"/>
                <a:sym typeface="Arial"/>
              </a:rPr>
              <a:t>their migrant parents’ country of stay or even other countries on trips </a:t>
            </a:r>
            <a:endParaRPr sz="2000">
              <a:solidFill>
                <a:schemeClr val="dk1"/>
              </a:solidFill>
              <a:latin typeface="Arial"/>
              <a:ea typeface="Arial"/>
              <a:cs typeface="Arial"/>
              <a:sym typeface="Arial"/>
            </a:endParaRPr>
          </a:p>
          <a:p>
            <a:pPr marL="0" marR="0" lvl="0" indent="0" algn="l" rtl="0">
              <a:spcBef>
                <a:spcPts val="0"/>
              </a:spcBef>
              <a:spcAft>
                <a:spcPts val="0"/>
              </a:spcAft>
              <a:buNone/>
            </a:pPr>
            <a:r>
              <a:rPr lang="ro-RO" sz="2000">
                <a:solidFill>
                  <a:schemeClr val="dk1"/>
                </a:solidFill>
                <a:latin typeface="Arial"/>
                <a:ea typeface="Arial"/>
                <a:cs typeface="Arial"/>
                <a:sym typeface="Arial"/>
              </a:rPr>
              <a:t>- perceptions are predominantly formed by projections through parents’ and peers’ </a:t>
            </a:r>
            <a:r>
              <a:rPr lang="ro-RO" sz="2000" b="1">
                <a:solidFill>
                  <a:schemeClr val="dk1"/>
                </a:solidFill>
                <a:latin typeface="Arial"/>
                <a:ea typeface="Arial"/>
                <a:cs typeface="Arial"/>
                <a:sym typeface="Arial"/>
              </a:rPr>
              <a:t>stories</a:t>
            </a:r>
            <a:r>
              <a:rPr lang="ro-RO" sz="2000">
                <a:solidFill>
                  <a:schemeClr val="dk1"/>
                </a:solidFill>
                <a:latin typeface="Arial"/>
                <a:ea typeface="Arial"/>
                <a:cs typeface="Arial"/>
                <a:sym typeface="Arial"/>
              </a:rPr>
              <a:t>, or even social or broadcast </a:t>
            </a:r>
            <a:r>
              <a:rPr lang="ro-RO" sz="2000" b="1">
                <a:solidFill>
                  <a:schemeClr val="dk1"/>
                </a:solidFill>
                <a:latin typeface="Arial"/>
                <a:ea typeface="Arial"/>
                <a:cs typeface="Arial"/>
                <a:sym typeface="Arial"/>
              </a:rPr>
              <a:t>media</a:t>
            </a:r>
            <a:endParaRPr sz="2000">
              <a:solidFill>
                <a:schemeClr val="dk1"/>
              </a:solidFill>
              <a:latin typeface="Arial"/>
              <a:ea typeface="Arial"/>
              <a:cs typeface="Arial"/>
              <a:sym typeface="Arial"/>
            </a:endParaRPr>
          </a:p>
          <a:p>
            <a:pPr marL="0" marR="0" lvl="0" indent="0" algn="l" rtl="0">
              <a:spcBef>
                <a:spcPts val="0"/>
              </a:spcBef>
              <a:spcAft>
                <a:spcPts val="0"/>
              </a:spcAft>
              <a:buNone/>
            </a:pPr>
            <a:r>
              <a:rPr lang="ro-RO" sz="2000">
                <a:solidFill>
                  <a:schemeClr val="dk1"/>
                </a:solidFill>
                <a:latin typeface="Arial"/>
                <a:ea typeface="Arial"/>
                <a:cs typeface="Arial"/>
                <a:sym typeface="Arial"/>
              </a:rPr>
              <a:t>- since socially, migration is the </a:t>
            </a:r>
            <a:r>
              <a:rPr lang="ro-RO" sz="2000" b="1">
                <a:solidFill>
                  <a:schemeClr val="dk1"/>
                </a:solidFill>
                <a:latin typeface="Arial"/>
                <a:ea typeface="Arial"/>
                <a:cs typeface="Arial"/>
                <a:sym typeface="Arial"/>
              </a:rPr>
              <a:t>norm</a:t>
            </a:r>
            <a:r>
              <a:rPr lang="ro-RO" sz="2000">
                <a:solidFill>
                  <a:schemeClr val="dk1"/>
                </a:solidFill>
                <a:latin typeface="Arial"/>
                <a:ea typeface="Arial"/>
                <a:cs typeface="Arial"/>
                <a:sym typeface="Arial"/>
              </a:rPr>
              <a:t>, the foreign nature of “abroad” is entirely domesticated (“normal”, “not worth mentioning”)</a:t>
            </a:r>
            <a:endParaRPr sz="2000">
              <a:solidFill>
                <a:schemeClr val="dk1"/>
              </a:solidFill>
              <a:latin typeface="Arial"/>
              <a:ea typeface="Arial"/>
              <a:cs typeface="Arial"/>
              <a:sym typeface="Arial"/>
            </a:endParaRPr>
          </a:p>
          <a:p>
            <a:pPr marL="0" marR="0" lvl="0" indent="0" algn="l" rtl="0">
              <a:spcBef>
                <a:spcPts val="0"/>
              </a:spcBef>
              <a:spcAft>
                <a:spcPts val="0"/>
              </a:spcAft>
              <a:buNone/>
            </a:pPr>
            <a:endParaRPr sz="2000">
              <a:solidFill>
                <a:schemeClr val="dk1"/>
              </a:solidFill>
              <a:latin typeface="Arial"/>
              <a:ea typeface="Arial"/>
              <a:cs typeface="Arial"/>
              <a:sym typeface="Arial"/>
            </a:endParaRPr>
          </a:p>
          <a:p>
            <a:pPr marL="0" marR="0" lvl="0" indent="0" algn="l" rtl="0">
              <a:spcBef>
                <a:spcPts val="0"/>
              </a:spcBef>
              <a:spcAft>
                <a:spcPts val="0"/>
              </a:spcAft>
              <a:buNone/>
            </a:pPr>
            <a:r>
              <a:rPr lang="ro-RO" sz="2000">
                <a:solidFill>
                  <a:schemeClr val="dk1"/>
                </a:solidFill>
                <a:latin typeface="Arial"/>
                <a:ea typeface="Arial"/>
                <a:cs typeface="Arial"/>
                <a:sym typeface="Arial"/>
              </a:rPr>
              <a:t>What seemed striking in their perceptions is the </a:t>
            </a:r>
            <a:r>
              <a:rPr lang="ro-RO" sz="2000" b="1">
                <a:solidFill>
                  <a:schemeClr val="dk1"/>
                </a:solidFill>
                <a:latin typeface="Arial"/>
                <a:ea typeface="Arial"/>
                <a:cs typeface="Arial"/>
                <a:sym typeface="Arial"/>
              </a:rPr>
              <a:t>lived, direct, aesthetical </a:t>
            </a:r>
            <a:r>
              <a:rPr lang="ro-RO" sz="2000">
                <a:solidFill>
                  <a:schemeClr val="dk1"/>
                </a:solidFill>
                <a:latin typeface="Arial"/>
                <a:ea typeface="Arial"/>
                <a:cs typeface="Arial"/>
                <a:sym typeface="Arial"/>
              </a:rPr>
              <a:t>rather than economic, cultural or political perception that is usual with adults: </a:t>
            </a:r>
            <a:endParaRPr sz="2000">
              <a:solidFill>
                <a:schemeClr val="dk1"/>
              </a:solidFill>
              <a:latin typeface="Arial"/>
              <a:ea typeface="Arial"/>
              <a:cs typeface="Arial"/>
              <a:sym typeface="Arial"/>
            </a:endParaRPr>
          </a:p>
        </p:txBody>
      </p:sp>
      <p:pic>
        <p:nvPicPr>
          <p:cNvPr id="222" name="Google Shape;222;p6"/>
          <p:cNvPicPr preferRelativeResize="0"/>
          <p:nvPr/>
        </p:nvPicPr>
        <p:blipFill rotWithShape="1">
          <a:blip r:embed="rId10">
            <a:alphaModFix/>
          </a:blip>
          <a:srcRect/>
          <a:stretch/>
        </p:blipFill>
        <p:spPr>
          <a:xfrm>
            <a:off x="951548" y="5686425"/>
            <a:ext cx="1838324" cy="5715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8"/>
          <p:cNvSpPr txBox="1"/>
          <p:nvPr/>
        </p:nvSpPr>
        <p:spPr>
          <a:xfrm>
            <a:off x="951722" y="16136"/>
            <a:ext cx="10552890" cy="92877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52" name="Google Shape;252;p8"/>
          <p:cNvSpPr txBox="1"/>
          <p:nvPr/>
        </p:nvSpPr>
        <p:spPr>
          <a:xfrm>
            <a:off x="1716833" y="5909191"/>
            <a:ext cx="9395926" cy="954338"/>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253" name="Google Shape;253;p8" descr="EN Co-funded by the EU_POS"/>
          <p:cNvPicPr preferRelativeResize="0"/>
          <p:nvPr/>
        </p:nvPicPr>
        <p:blipFill rotWithShape="1">
          <a:blip r:embed="rId3">
            <a:alphaModFix/>
          </a:blip>
          <a:srcRect/>
          <a:stretch/>
        </p:blipFill>
        <p:spPr>
          <a:xfrm>
            <a:off x="1200880" y="318115"/>
            <a:ext cx="3754533" cy="768109"/>
          </a:xfrm>
          <a:prstGeom prst="rect">
            <a:avLst/>
          </a:prstGeom>
          <a:noFill/>
          <a:ln>
            <a:noFill/>
          </a:ln>
        </p:spPr>
      </p:pic>
      <p:pic>
        <p:nvPicPr>
          <p:cNvPr id="254" name="Google Shape;254;p8"/>
          <p:cNvPicPr preferRelativeResize="0"/>
          <p:nvPr/>
        </p:nvPicPr>
        <p:blipFill rotWithShape="1">
          <a:blip r:embed="rId4">
            <a:alphaModFix/>
          </a:blip>
          <a:srcRect/>
          <a:stretch/>
        </p:blipFill>
        <p:spPr>
          <a:xfrm>
            <a:off x="5782184" y="306331"/>
            <a:ext cx="1919353" cy="864994"/>
          </a:xfrm>
          <a:prstGeom prst="rect">
            <a:avLst/>
          </a:prstGeom>
          <a:noFill/>
          <a:ln>
            <a:noFill/>
          </a:ln>
        </p:spPr>
      </p:pic>
      <p:pic>
        <p:nvPicPr>
          <p:cNvPr id="255" name="Google Shape;255;p8"/>
          <p:cNvPicPr preferRelativeResize="0"/>
          <p:nvPr/>
        </p:nvPicPr>
        <p:blipFill rotWithShape="1">
          <a:blip r:embed="rId5">
            <a:alphaModFix/>
          </a:blip>
          <a:srcRect/>
          <a:stretch/>
        </p:blipFill>
        <p:spPr>
          <a:xfrm>
            <a:off x="8527792" y="267578"/>
            <a:ext cx="2423160" cy="869733"/>
          </a:xfrm>
          <a:prstGeom prst="rect">
            <a:avLst/>
          </a:prstGeom>
          <a:noFill/>
          <a:ln>
            <a:noFill/>
          </a:ln>
        </p:spPr>
      </p:pic>
      <p:sp>
        <p:nvSpPr>
          <p:cNvPr id="256" name="Google Shape;256;p8"/>
          <p:cNvSpPr/>
          <p:nvPr/>
        </p:nvSpPr>
        <p:spPr>
          <a:xfrm>
            <a:off x="1201515" y="-138176"/>
            <a:ext cx="12192000" cy="45720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57" name="Google Shape;257;p8"/>
          <p:cNvSpPr/>
          <p:nvPr/>
        </p:nvSpPr>
        <p:spPr>
          <a:xfrm>
            <a:off x="571277" y="928624"/>
            <a:ext cx="12192001"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100"/>
              <a:buFont typeface="Arial"/>
              <a:buNone/>
            </a:pPr>
            <a:r>
              <a:rPr lang="ro-RO" sz="11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pic>
        <p:nvPicPr>
          <p:cNvPr id="258" name="Google Shape;258;p8" descr="O imagine care conține ceas&#10;&#10;Descriere generată automat"/>
          <p:cNvPicPr preferRelativeResize="0"/>
          <p:nvPr/>
        </p:nvPicPr>
        <p:blipFill rotWithShape="1">
          <a:blip r:embed="rId6">
            <a:alphaModFix/>
          </a:blip>
          <a:srcRect/>
          <a:stretch/>
        </p:blipFill>
        <p:spPr>
          <a:xfrm>
            <a:off x="3231329" y="5670467"/>
            <a:ext cx="1539875" cy="579438"/>
          </a:xfrm>
          <a:prstGeom prst="rect">
            <a:avLst/>
          </a:prstGeom>
          <a:noFill/>
          <a:ln>
            <a:noFill/>
          </a:ln>
        </p:spPr>
      </p:pic>
      <p:pic>
        <p:nvPicPr>
          <p:cNvPr id="259" name="Google Shape;259;p8"/>
          <p:cNvPicPr preferRelativeResize="0"/>
          <p:nvPr/>
        </p:nvPicPr>
        <p:blipFill rotWithShape="1">
          <a:blip r:embed="rId7">
            <a:alphaModFix/>
          </a:blip>
          <a:srcRect/>
          <a:stretch/>
        </p:blipFill>
        <p:spPr>
          <a:xfrm>
            <a:off x="5344630" y="5750778"/>
            <a:ext cx="1501775" cy="403225"/>
          </a:xfrm>
          <a:prstGeom prst="rect">
            <a:avLst/>
          </a:prstGeom>
          <a:noFill/>
          <a:ln>
            <a:noFill/>
          </a:ln>
        </p:spPr>
      </p:pic>
      <p:pic>
        <p:nvPicPr>
          <p:cNvPr id="260" name="Google Shape;260;p8" descr="Home"/>
          <p:cNvPicPr preferRelativeResize="0"/>
          <p:nvPr/>
        </p:nvPicPr>
        <p:blipFill rotWithShape="1">
          <a:blip r:embed="rId8">
            <a:alphaModFix/>
          </a:blip>
          <a:srcRect/>
          <a:stretch/>
        </p:blipFill>
        <p:spPr>
          <a:xfrm>
            <a:off x="9519224" y="5833540"/>
            <a:ext cx="1760538" cy="304800"/>
          </a:xfrm>
          <a:prstGeom prst="rect">
            <a:avLst/>
          </a:prstGeom>
          <a:noFill/>
          <a:ln>
            <a:noFill/>
          </a:ln>
        </p:spPr>
      </p:pic>
      <p:pic>
        <p:nvPicPr>
          <p:cNvPr id="261" name="Google Shape;261;p8"/>
          <p:cNvPicPr preferRelativeResize="0"/>
          <p:nvPr/>
        </p:nvPicPr>
        <p:blipFill rotWithShape="1">
          <a:blip r:embed="rId9">
            <a:alphaModFix/>
          </a:blip>
          <a:srcRect/>
          <a:stretch/>
        </p:blipFill>
        <p:spPr>
          <a:xfrm>
            <a:off x="7420070" y="5770882"/>
            <a:ext cx="1531938" cy="487362"/>
          </a:xfrm>
          <a:prstGeom prst="rect">
            <a:avLst/>
          </a:prstGeom>
          <a:noFill/>
          <a:ln>
            <a:noFill/>
          </a:ln>
        </p:spPr>
      </p:pic>
      <p:sp>
        <p:nvSpPr>
          <p:cNvPr id="262" name="Google Shape;262;p8"/>
          <p:cNvSpPr/>
          <p:nvPr/>
        </p:nvSpPr>
        <p:spPr>
          <a:xfrm>
            <a:off x="2806954" y="37674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ro-RO"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263" name="Google Shape;263;p8"/>
          <p:cNvSpPr/>
          <p:nvPr/>
        </p:nvSpPr>
        <p:spPr>
          <a:xfrm>
            <a:off x="2806954" y="40722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ro-RO"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264" name="Google Shape;264;p8"/>
          <p:cNvSpPr/>
          <p:nvPr/>
        </p:nvSpPr>
        <p:spPr>
          <a:xfrm>
            <a:off x="2806954" y="4451842"/>
            <a:ext cx="1540806"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ro-RO" sz="800" b="0" i="0" u="none" strike="noStrike" cap="none">
                <a:solidFill>
                  <a:schemeClr val="dk1"/>
                </a:solidFill>
                <a:latin typeface="Arial"/>
                <a:ea typeface="Arial"/>
                <a:cs typeface="Arial"/>
                <a:sym typeface="Arial"/>
              </a:rPr>
              <a:t>                                               </a:t>
            </a:r>
            <a:endParaRPr sz="800" b="0" i="0" u="none" strike="noStrike" cap="none">
              <a:solidFill>
                <a:schemeClr val="dk1"/>
              </a:solidFill>
              <a:latin typeface="Arial"/>
              <a:ea typeface="Arial"/>
              <a:cs typeface="Arial"/>
              <a:sym typeface="Arial"/>
            </a:endParaRPr>
          </a:p>
        </p:txBody>
      </p:sp>
      <p:sp>
        <p:nvSpPr>
          <p:cNvPr id="265" name="Google Shape;265;p8"/>
          <p:cNvSpPr/>
          <p:nvPr/>
        </p:nvSpPr>
        <p:spPr>
          <a:xfrm>
            <a:off x="3078781" y="2830297"/>
            <a:ext cx="60960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ro-RO" sz="1800" b="0" i="0" u="none" strike="noStrike" cap="none">
                <a:solidFill>
                  <a:schemeClr val="dk1"/>
                </a:solidFill>
                <a:latin typeface="Arial"/>
                <a:ea typeface="Arial"/>
                <a:cs typeface="Arial"/>
                <a:sym typeface="Arial"/>
              </a:rPr>
              <a:t> </a:t>
            </a:r>
            <a:endParaRPr sz="4800" b="0" i="0" u="none" strike="noStrike" cap="none">
              <a:solidFill>
                <a:schemeClr val="dk1"/>
              </a:solidFill>
              <a:latin typeface="Arial"/>
              <a:ea typeface="Arial"/>
              <a:cs typeface="Arial"/>
              <a:sym typeface="Arial"/>
            </a:endParaRPr>
          </a:p>
        </p:txBody>
      </p:sp>
      <p:sp>
        <p:nvSpPr>
          <p:cNvPr id="266" name="Google Shape;266;p8"/>
          <p:cNvSpPr txBox="1"/>
          <p:nvPr/>
        </p:nvSpPr>
        <p:spPr>
          <a:xfrm>
            <a:off x="2174033" y="6463419"/>
            <a:ext cx="9483006"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ro-RO" sz="1000" b="0" i="0" cap="none">
                <a:solidFill>
                  <a:schemeClr val="dk1"/>
                </a:solidFill>
                <a:latin typeface="Arial"/>
                <a:ea typeface="Arial"/>
                <a:cs typeface="Arial"/>
                <a:sym typeface="Arial"/>
              </a:rPr>
              <a:t>CHILDREN LEFT BEHIND BY LABOUR MIGRATION: SUPPORTING MOLDOVAN AND UKRAINIAN TRANSNATIONAL  FAMILIES IN THE EU (CASTLE)</a:t>
            </a:r>
            <a:endParaRPr sz="1000" b="0" i="0" cap="none">
              <a:solidFill>
                <a:schemeClr val="dk1"/>
              </a:solidFill>
              <a:latin typeface="Arial"/>
              <a:ea typeface="Arial"/>
              <a:cs typeface="Arial"/>
              <a:sym typeface="Arial"/>
            </a:endParaRPr>
          </a:p>
          <a:p>
            <a:pPr marL="0" marR="0" lvl="0" indent="0" algn="l" rtl="0">
              <a:spcBef>
                <a:spcPts val="0"/>
              </a:spcBef>
              <a:spcAft>
                <a:spcPts val="0"/>
              </a:spcAft>
              <a:buNone/>
            </a:pPr>
            <a:r>
              <a:rPr lang="ro-RO" sz="1000" b="0" i="0" cap="none">
                <a:solidFill>
                  <a:schemeClr val="dk1"/>
                </a:solidFill>
                <a:latin typeface="Arial"/>
                <a:ea typeface="Arial"/>
                <a:cs typeface="Arial"/>
                <a:sym typeface="Arial"/>
              </a:rPr>
              <a:t> ICMPD/2021/MPF-357-004</a:t>
            </a:r>
            <a:endParaRPr sz="1000" b="0" i="0" cap="none">
              <a:solidFill>
                <a:schemeClr val="dk1"/>
              </a:solidFill>
              <a:latin typeface="Arial"/>
              <a:ea typeface="Arial"/>
              <a:cs typeface="Arial"/>
              <a:sym typeface="Arial"/>
            </a:endParaRPr>
          </a:p>
        </p:txBody>
      </p:sp>
      <p:sp>
        <p:nvSpPr>
          <p:cNvPr id="267" name="Google Shape;267;p8"/>
          <p:cNvSpPr txBox="1"/>
          <p:nvPr/>
        </p:nvSpPr>
        <p:spPr>
          <a:xfrm>
            <a:off x="951865" y="1415415"/>
            <a:ext cx="10326370" cy="402336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ro-RO" sz="2000" b="1">
                <a:solidFill>
                  <a:schemeClr val="dk1"/>
                </a:solidFill>
                <a:latin typeface="Arial"/>
                <a:ea typeface="Arial"/>
                <a:cs typeface="Arial"/>
                <a:sym typeface="Arial"/>
              </a:rPr>
              <a:t>Voice and agency - the views and stances of youth on migration</a:t>
            </a:r>
            <a:endParaRPr sz="2000" b="1">
              <a:solidFill>
                <a:schemeClr val="dk1"/>
              </a:solidFill>
              <a:latin typeface="Arial"/>
              <a:ea typeface="Arial"/>
              <a:cs typeface="Arial"/>
              <a:sym typeface="Arial"/>
            </a:endParaRPr>
          </a:p>
          <a:p>
            <a:pPr marL="0" marR="0" lvl="0" indent="0" algn="l" rtl="0">
              <a:spcBef>
                <a:spcPts val="0"/>
              </a:spcBef>
              <a:spcAft>
                <a:spcPts val="0"/>
              </a:spcAft>
              <a:buNone/>
            </a:pPr>
            <a:endParaRPr sz="800" b="1">
              <a:solidFill>
                <a:schemeClr val="dk1"/>
              </a:solidFill>
              <a:latin typeface="Arial"/>
              <a:ea typeface="Arial"/>
              <a:cs typeface="Arial"/>
              <a:sym typeface="Arial"/>
            </a:endParaRPr>
          </a:p>
          <a:p>
            <a:pPr marL="0" marR="0" lvl="0" indent="0" algn="l" rtl="0">
              <a:spcBef>
                <a:spcPts val="0"/>
              </a:spcBef>
              <a:spcAft>
                <a:spcPts val="0"/>
              </a:spcAft>
              <a:buNone/>
            </a:pPr>
            <a:r>
              <a:rPr lang="ro-RO" sz="1750">
                <a:solidFill>
                  <a:schemeClr val="dk1"/>
                </a:solidFill>
                <a:latin typeface="Arial"/>
                <a:ea typeface="Arial"/>
                <a:cs typeface="Arial"/>
                <a:sym typeface="Arial"/>
              </a:rPr>
              <a:t>Overall: - children are </a:t>
            </a:r>
            <a:r>
              <a:rPr lang="ro-RO" sz="1750" b="1">
                <a:solidFill>
                  <a:schemeClr val="dk1"/>
                </a:solidFill>
                <a:latin typeface="Arial"/>
                <a:ea typeface="Arial"/>
                <a:cs typeface="Arial"/>
                <a:sym typeface="Arial"/>
              </a:rPr>
              <a:t>told</a:t>
            </a:r>
            <a:r>
              <a:rPr lang="ro-RO" sz="1750">
                <a:solidFill>
                  <a:schemeClr val="dk1"/>
                </a:solidFill>
                <a:latin typeface="Arial"/>
                <a:ea typeface="Arial"/>
                <a:cs typeface="Arial"/>
                <a:sym typeface="Arial"/>
              </a:rPr>
              <a:t>, sometimes in advance, but </a:t>
            </a:r>
            <a:r>
              <a:rPr lang="ro-RO" sz="1750" b="1">
                <a:solidFill>
                  <a:schemeClr val="dk1"/>
                </a:solidFill>
                <a:latin typeface="Arial"/>
                <a:ea typeface="Arial"/>
                <a:cs typeface="Arial"/>
                <a:sym typeface="Arial"/>
              </a:rPr>
              <a:t>not involved in</a:t>
            </a:r>
            <a:r>
              <a:rPr lang="ro-RO" sz="1750">
                <a:solidFill>
                  <a:schemeClr val="dk1"/>
                </a:solidFill>
                <a:latin typeface="Arial"/>
                <a:ea typeface="Arial"/>
                <a:cs typeface="Arial"/>
                <a:sym typeface="Arial"/>
              </a:rPr>
              <a:t>, decisions relating to migration; </a:t>
            </a:r>
            <a:endParaRPr sz="1750">
              <a:solidFill>
                <a:schemeClr val="dk1"/>
              </a:solidFill>
              <a:latin typeface="Arial"/>
              <a:ea typeface="Arial"/>
              <a:cs typeface="Arial"/>
              <a:sym typeface="Arial"/>
            </a:endParaRPr>
          </a:p>
          <a:p>
            <a:pPr marL="0" marR="0" lvl="0" indent="0" algn="l" rtl="0">
              <a:spcBef>
                <a:spcPts val="0"/>
              </a:spcBef>
              <a:spcAft>
                <a:spcPts val="0"/>
              </a:spcAft>
              <a:buNone/>
            </a:pPr>
            <a:r>
              <a:rPr lang="ro-RO" sz="1750">
                <a:solidFill>
                  <a:schemeClr val="dk1"/>
                </a:solidFill>
                <a:latin typeface="Arial"/>
                <a:ea typeface="Arial"/>
                <a:cs typeface="Arial"/>
                <a:sym typeface="Arial"/>
              </a:rPr>
              <a:t>- all passively </a:t>
            </a:r>
            <a:r>
              <a:rPr lang="ro-RO" sz="1750" b="1">
                <a:solidFill>
                  <a:schemeClr val="dk1"/>
                </a:solidFill>
                <a:latin typeface="Arial"/>
                <a:ea typeface="Arial"/>
                <a:cs typeface="Arial"/>
                <a:sym typeface="Arial"/>
              </a:rPr>
              <a:t>contribute </a:t>
            </a:r>
            <a:r>
              <a:rPr lang="ro-RO" sz="1750">
                <a:solidFill>
                  <a:schemeClr val="dk1"/>
                </a:solidFill>
                <a:latin typeface="Arial"/>
                <a:ea typeface="Arial"/>
                <a:cs typeface="Arial"/>
                <a:sym typeface="Arial"/>
              </a:rPr>
              <a:t>through understanding and accepting adult arguments (mostly economic) </a:t>
            </a:r>
            <a:endParaRPr sz="1750">
              <a:solidFill>
                <a:schemeClr val="dk1"/>
              </a:solidFill>
              <a:latin typeface="Arial"/>
              <a:ea typeface="Arial"/>
              <a:cs typeface="Arial"/>
              <a:sym typeface="Arial"/>
            </a:endParaRPr>
          </a:p>
          <a:p>
            <a:pPr marL="0" marR="0" lvl="0" indent="0" algn="l" rtl="0">
              <a:spcBef>
                <a:spcPts val="0"/>
              </a:spcBef>
              <a:spcAft>
                <a:spcPts val="0"/>
              </a:spcAft>
              <a:buNone/>
            </a:pPr>
            <a:r>
              <a:rPr lang="ro-RO" sz="1750">
                <a:solidFill>
                  <a:schemeClr val="dk1"/>
                </a:solidFill>
                <a:latin typeface="Arial"/>
                <a:ea typeface="Arial"/>
                <a:cs typeface="Arial"/>
                <a:sym typeface="Arial"/>
              </a:rPr>
              <a:t>- strongly undergoing a feeling of loss/</a:t>
            </a:r>
            <a:r>
              <a:rPr lang="ro-RO" sz="1750" b="1">
                <a:solidFill>
                  <a:schemeClr val="dk1"/>
                </a:solidFill>
                <a:latin typeface="Arial"/>
                <a:ea typeface="Arial"/>
                <a:cs typeface="Arial"/>
                <a:sym typeface="Arial"/>
              </a:rPr>
              <a:t>missing </a:t>
            </a:r>
            <a:r>
              <a:rPr lang="ro-RO" sz="1750">
                <a:solidFill>
                  <a:schemeClr val="dk1"/>
                </a:solidFill>
                <a:latin typeface="Arial"/>
                <a:ea typeface="Arial"/>
                <a:cs typeface="Arial"/>
                <a:sym typeface="Arial"/>
              </a:rPr>
              <a:t>the parent</a:t>
            </a:r>
            <a:endParaRPr sz="1750">
              <a:solidFill>
                <a:schemeClr val="dk1"/>
              </a:solidFill>
              <a:latin typeface="Arial"/>
              <a:ea typeface="Arial"/>
              <a:cs typeface="Arial"/>
              <a:sym typeface="Arial"/>
            </a:endParaRPr>
          </a:p>
          <a:p>
            <a:pPr marL="0" marR="0" lvl="0" indent="0" algn="l" rtl="0">
              <a:spcBef>
                <a:spcPts val="0"/>
              </a:spcBef>
              <a:spcAft>
                <a:spcPts val="0"/>
              </a:spcAft>
              <a:buNone/>
            </a:pPr>
            <a:r>
              <a:rPr lang="ro-RO" sz="1750">
                <a:solidFill>
                  <a:schemeClr val="dk1"/>
                </a:solidFill>
                <a:latin typeface="Arial"/>
                <a:ea typeface="Arial"/>
                <a:cs typeface="Arial"/>
                <a:sym typeface="Arial"/>
              </a:rPr>
              <a:t>- increased </a:t>
            </a:r>
            <a:r>
              <a:rPr lang="ro-RO" sz="1750" b="1">
                <a:solidFill>
                  <a:schemeClr val="dk1"/>
                </a:solidFill>
                <a:latin typeface="Arial"/>
                <a:ea typeface="Arial"/>
                <a:cs typeface="Arial"/>
                <a:sym typeface="Arial"/>
              </a:rPr>
              <a:t>self-management</a:t>
            </a:r>
            <a:r>
              <a:rPr lang="ro-RO" sz="1750">
                <a:solidFill>
                  <a:schemeClr val="dk1"/>
                </a:solidFill>
                <a:latin typeface="Arial"/>
                <a:ea typeface="Arial"/>
                <a:cs typeface="Arial"/>
                <a:sym typeface="Arial"/>
              </a:rPr>
              <a:t>, mutual </a:t>
            </a:r>
            <a:r>
              <a:rPr lang="ro-RO" sz="1750" b="1">
                <a:solidFill>
                  <a:schemeClr val="dk1"/>
                </a:solidFill>
                <a:latin typeface="Arial"/>
                <a:ea typeface="Arial"/>
                <a:cs typeface="Arial"/>
                <a:sym typeface="Arial"/>
              </a:rPr>
              <a:t>support </a:t>
            </a:r>
            <a:r>
              <a:rPr lang="ro-RO" sz="1750">
                <a:solidFill>
                  <a:schemeClr val="dk1"/>
                </a:solidFill>
                <a:latin typeface="Arial"/>
                <a:ea typeface="Arial"/>
                <a:cs typeface="Arial"/>
                <a:sym typeface="Arial"/>
              </a:rPr>
              <a:t>among siblings and peers</a:t>
            </a:r>
            <a:endParaRPr sz="1750">
              <a:solidFill>
                <a:schemeClr val="dk1"/>
              </a:solidFill>
              <a:latin typeface="Arial"/>
              <a:ea typeface="Arial"/>
              <a:cs typeface="Arial"/>
              <a:sym typeface="Arial"/>
            </a:endParaRPr>
          </a:p>
          <a:p>
            <a:pPr marL="0" marR="0" lvl="0" indent="0" algn="l" rtl="0">
              <a:spcBef>
                <a:spcPts val="0"/>
              </a:spcBef>
              <a:spcAft>
                <a:spcPts val="0"/>
              </a:spcAft>
              <a:buNone/>
            </a:pPr>
            <a:r>
              <a:rPr lang="ro-RO" sz="1750">
                <a:solidFill>
                  <a:schemeClr val="dk1"/>
                </a:solidFill>
                <a:latin typeface="Arial"/>
                <a:ea typeface="Arial"/>
                <a:cs typeface="Arial"/>
                <a:sym typeface="Arial"/>
              </a:rPr>
              <a:t>- actively, through additional </a:t>
            </a:r>
            <a:r>
              <a:rPr lang="ro-RO" sz="1750" b="1">
                <a:solidFill>
                  <a:schemeClr val="dk1"/>
                </a:solidFill>
                <a:latin typeface="Arial"/>
                <a:ea typeface="Arial"/>
                <a:cs typeface="Arial"/>
                <a:sym typeface="Arial"/>
              </a:rPr>
              <a:t>contributions </a:t>
            </a:r>
            <a:r>
              <a:rPr lang="ro-RO" sz="1750">
                <a:solidFill>
                  <a:schemeClr val="dk1"/>
                </a:solidFill>
                <a:latin typeface="Arial"/>
                <a:ea typeface="Arial"/>
                <a:cs typeface="Arial"/>
                <a:sym typeface="Arial"/>
              </a:rPr>
              <a:t>to household and even </a:t>
            </a:r>
            <a:r>
              <a:rPr lang="ro-RO" sz="1750" b="1">
                <a:solidFill>
                  <a:schemeClr val="dk1"/>
                </a:solidFill>
                <a:latin typeface="Arial"/>
                <a:ea typeface="Arial"/>
                <a:cs typeface="Arial"/>
                <a:sym typeface="Arial"/>
              </a:rPr>
              <a:t>support </a:t>
            </a:r>
            <a:r>
              <a:rPr lang="ro-RO" sz="1750">
                <a:solidFill>
                  <a:schemeClr val="dk1"/>
                </a:solidFill>
                <a:latin typeface="Arial"/>
                <a:ea typeface="Arial"/>
                <a:cs typeface="Arial"/>
                <a:sym typeface="Arial"/>
              </a:rPr>
              <a:t>given to adults including the migrant</a:t>
            </a:r>
            <a:endParaRPr sz="1750">
              <a:solidFill>
                <a:schemeClr val="dk1"/>
              </a:solidFill>
              <a:latin typeface="Arial"/>
              <a:ea typeface="Arial"/>
              <a:cs typeface="Arial"/>
              <a:sym typeface="Arial"/>
            </a:endParaRPr>
          </a:p>
          <a:p>
            <a:pPr marL="0" marR="0" lvl="0" indent="0" algn="l" rtl="0">
              <a:spcBef>
                <a:spcPts val="0"/>
              </a:spcBef>
              <a:spcAft>
                <a:spcPts val="0"/>
              </a:spcAft>
              <a:buNone/>
            </a:pPr>
            <a:endParaRPr sz="1750">
              <a:solidFill>
                <a:schemeClr val="dk1"/>
              </a:solidFill>
              <a:latin typeface="Arial"/>
              <a:ea typeface="Arial"/>
              <a:cs typeface="Arial"/>
              <a:sym typeface="Arial"/>
            </a:endParaRPr>
          </a:p>
          <a:p>
            <a:pPr marL="0" marR="0" lvl="0" indent="0" algn="l" rtl="0">
              <a:spcBef>
                <a:spcPts val="0"/>
              </a:spcBef>
              <a:spcAft>
                <a:spcPts val="0"/>
              </a:spcAft>
              <a:buNone/>
            </a:pPr>
            <a:r>
              <a:rPr lang="ro-RO" sz="1750">
                <a:solidFill>
                  <a:schemeClr val="dk1"/>
                </a:solidFill>
                <a:latin typeface="Arial"/>
                <a:ea typeface="Arial"/>
                <a:cs typeface="Arial"/>
                <a:sym typeface="Arial"/>
              </a:rPr>
              <a:t>Children and youth see leaving and staying in a more </a:t>
            </a:r>
            <a:r>
              <a:rPr lang="ro-RO" sz="1750" b="1">
                <a:solidFill>
                  <a:schemeClr val="dk1"/>
                </a:solidFill>
                <a:latin typeface="Arial"/>
                <a:ea typeface="Arial"/>
                <a:cs typeface="Arial"/>
                <a:sym typeface="Arial"/>
              </a:rPr>
              <a:t>nuanced</a:t>
            </a:r>
            <a:r>
              <a:rPr lang="ro-RO" sz="1750">
                <a:solidFill>
                  <a:schemeClr val="dk1"/>
                </a:solidFill>
                <a:latin typeface="Arial"/>
                <a:ea typeface="Arial"/>
                <a:cs typeface="Arial"/>
                <a:sym typeface="Arial"/>
              </a:rPr>
              <a:t>, open and fluid manner and are often covertly </a:t>
            </a:r>
            <a:r>
              <a:rPr lang="ro-RO" sz="1750" b="1">
                <a:solidFill>
                  <a:schemeClr val="dk1"/>
                </a:solidFill>
                <a:latin typeface="Arial"/>
                <a:ea typeface="Arial"/>
                <a:cs typeface="Arial"/>
                <a:sym typeface="Arial"/>
              </a:rPr>
              <a:t>critical </a:t>
            </a:r>
            <a:r>
              <a:rPr lang="ro-RO" sz="1750">
                <a:solidFill>
                  <a:schemeClr val="dk1"/>
                </a:solidFill>
                <a:latin typeface="Arial"/>
                <a:ea typeface="Arial"/>
                <a:cs typeface="Arial"/>
                <a:sym typeface="Arial"/>
              </a:rPr>
              <a:t>of adults:</a:t>
            </a:r>
            <a:endParaRPr sz="1750">
              <a:solidFill>
                <a:schemeClr val="dk1"/>
              </a:solidFill>
              <a:latin typeface="Arial"/>
              <a:ea typeface="Arial"/>
              <a:cs typeface="Arial"/>
              <a:sym typeface="Arial"/>
            </a:endParaRPr>
          </a:p>
          <a:p>
            <a:pPr marL="0" marR="0" lvl="0" indent="0" algn="l" rtl="0">
              <a:spcBef>
                <a:spcPts val="0"/>
              </a:spcBef>
              <a:spcAft>
                <a:spcPts val="0"/>
              </a:spcAft>
              <a:buNone/>
            </a:pPr>
            <a:r>
              <a:rPr lang="ro-RO" sz="1750">
                <a:solidFill>
                  <a:schemeClr val="dk1"/>
                </a:solidFill>
                <a:latin typeface="Arial"/>
                <a:ea typeface="Arial"/>
                <a:cs typeface="Arial"/>
                <a:sym typeface="Arial"/>
              </a:rPr>
              <a:t>- perplexed by the apparent </a:t>
            </a:r>
            <a:r>
              <a:rPr lang="ro-RO" sz="1750" b="1">
                <a:solidFill>
                  <a:schemeClr val="dk1"/>
                </a:solidFill>
                <a:latin typeface="Arial"/>
                <a:ea typeface="Arial"/>
                <a:cs typeface="Arial"/>
                <a:sym typeface="Arial"/>
              </a:rPr>
              <a:t>non-necessity </a:t>
            </a:r>
            <a:r>
              <a:rPr lang="ro-RO" sz="1750">
                <a:solidFill>
                  <a:schemeClr val="dk1"/>
                </a:solidFill>
                <a:latin typeface="Arial"/>
                <a:ea typeface="Arial"/>
                <a:cs typeface="Arial"/>
                <a:sym typeface="Arial"/>
              </a:rPr>
              <a:t>of migration (in more affluent families) (Ua)</a:t>
            </a:r>
            <a:endParaRPr sz="1750">
              <a:solidFill>
                <a:schemeClr val="dk1"/>
              </a:solidFill>
              <a:latin typeface="Arial"/>
              <a:ea typeface="Arial"/>
              <a:cs typeface="Arial"/>
              <a:sym typeface="Arial"/>
            </a:endParaRPr>
          </a:p>
          <a:p>
            <a:pPr marL="0" marR="0" lvl="0" indent="0" algn="l" rtl="0">
              <a:spcBef>
                <a:spcPts val="0"/>
              </a:spcBef>
              <a:spcAft>
                <a:spcPts val="0"/>
              </a:spcAft>
              <a:buNone/>
            </a:pPr>
            <a:r>
              <a:rPr lang="ro-RO" sz="1750">
                <a:solidFill>
                  <a:schemeClr val="dk1"/>
                </a:solidFill>
                <a:latin typeface="Arial"/>
                <a:ea typeface="Arial"/>
                <a:cs typeface="Arial"/>
                <a:sym typeface="Arial"/>
              </a:rPr>
              <a:t>- “should leave for a certain </a:t>
            </a:r>
            <a:r>
              <a:rPr lang="ro-RO" sz="1750" b="1">
                <a:solidFill>
                  <a:schemeClr val="dk1"/>
                </a:solidFill>
                <a:latin typeface="Arial"/>
                <a:ea typeface="Arial"/>
                <a:cs typeface="Arial"/>
                <a:sym typeface="Arial"/>
              </a:rPr>
              <a:t>amount</a:t>
            </a:r>
            <a:r>
              <a:rPr lang="ro-RO" sz="1750">
                <a:solidFill>
                  <a:schemeClr val="dk1"/>
                </a:solidFill>
                <a:latin typeface="Arial"/>
                <a:ea typeface="Arial"/>
                <a:cs typeface="Arial"/>
                <a:sym typeface="Arial"/>
              </a:rPr>
              <a:t>, and for a certain </a:t>
            </a:r>
            <a:r>
              <a:rPr lang="ro-RO" sz="1750" b="1">
                <a:solidFill>
                  <a:schemeClr val="dk1"/>
                </a:solidFill>
                <a:latin typeface="Arial"/>
                <a:ea typeface="Arial"/>
                <a:cs typeface="Arial"/>
                <a:sym typeface="Arial"/>
              </a:rPr>
              <a:t>goal</a:t>
            </a:r>
            <a:r>
              <a:rPr lang="ro-RO" sz="1750">
                <a:solidFill>
                  <a:schemeClr val="dk1"/>
                </a:solidFill>
                <a:latin typeface="Arial"/>
                <a:ea typeface="Arial"/>
                <a:cs typeface="Arial"/>
                <a:sym typeface="Arial"/>
              </a:rPr>
              <a:t>, then return” (Ua, Md)</a:t>
            </a:r>
            <a:endParaRPr sz="1750">
              <a:solidFill>
                <a:schemeClr val="dk1"/>
              </a:solidFill>
              <a:latin typeface="Arial"/>
              <a:ea typeface="Arial"/>
              <a:cs typeface="Arial"/>
              <a:sym typeface="Arial"/>
            </a:endParaRPr>
          </a:p>
          <a:p>
            <a:pPr marL="0" marR="0" lvl="0" indent="0" algn="l" rtl="0">
              <a:spcBef>
                <a:spcPts val="0"/>
              </a:spcBef>
              <a:spcAft>
                <a:spcPts val="0"/>
              </a:spcAft>
              <a:buNone/>
            </a:pPr>
            <a:r>
              <a:rPr lang="ro-RO" sz="1750">
                <a:solidFill>
                  <a:schemeClr val="dk1"/>
                </a:solidFill>
                <a:latin typeface="Arial"/>
                <a:ea typeface="Arial"/>
                <a:cs typeface="Arial"/>
                <a:sym typeface="Arial"/>
              </a:rPr>
              <a:t>- “he knows that a family is </a:t>
            </a:r>
            <a:r>
              <a:rPr lang="ro-RO" sz="1750" b="1">
                <a:solidFill>
                  <a:schemeClr val="dk1"/>
                </a:solidFill>
                <a:latin typeface="Arial"/>
                <a:ea typeface="Arial"/>
                <a:cs typeface="Arial"/>
                <a:sym typeface="Arial"/>
              </a:rPr>
              <a:t>waiting </a:t>
            </a:r>
            <a:r>
              <a:rPr lang="ro-RO" sz="1750">
                <a:solidFill>
                  <a:schemeClr val="dk1"/>
                </a:solidFill>
                <a:latin typeface="Arial"/>
                <a:ea typeface="Arial"/>
                <a:cs typeface="Arial"/>
                <a:sym typeface="Arial"/>
              </a:rPr>
              <a:t>for him at home” (Ua)</a:t>
            </a:r>
            <a:endParaRPr sz="1750">
              <a:solidFill>
                <a:schemeClr val="dk1"/>
              </a:solidFill>
              <a:latin typeface="Arial"/>
              <a:ea typeface="Arial"/>
              <a:cs typeface="Arial"/>
              <a:sym typeface="Arial"/>
            </a:endParaRPr>
          </a:p>
          <a:p>
            <a:pPr marL="0" marR="0" lvl="0" indent="0" algn="l" rtl="0">
              <a:spcBef>
                <a:spcPts val="0"/>
              </a:spcBef>
              <a:spcAft>
                <a:spcPts val="0"/>
              </a:spcAft>
              <a:buNone/>
            </a:pPr>
            <a:r>
              <a:rPr lang="ro-RO" sz="1750">
                <a:solidFill>
                  <a:schemeClr val="dk1"/>
                </a:solidFill>
                <a:latin typeface="Arial"/>
                <a:ea typeface="Arial"/>
                <a:cs typeface="Arial"/>
                <a:sym typeface="Arial"/>
              </a:rPr>
              <a:t>- “I </a:t>
            </a:r>
            <a:r>
              <a:rPr lang="ro-RO" sz="1750" b="1">
                <a:solidFill>
                  <a:schemeClr val="dk1"/>
                </a:solidFill>
                <a:latin typeface="Arial"/>
                <a:ea typeface="Arial"/>
                <a:cs typeface="Arial"/>
                <a:sym typeface="Arial"/>
              </a:rPr>
              <a:t>might </a:t>
            </a:r>
            <a:r>
              <a:rPr lang="ro-RO" sz="1750">
                <a:solidFill>
                  <a:schemeClr val="dk1"/>
                </a:solidFill>
                <a:latin typeface="Arial"/>
                <a:ea typeface="Arial"/>
                <a:cs typeface="Arial"/>
                <a:sym typeface="Arial"/>
              </a:rPr>
              <a:t>study here or there, haven’t made up my mind yet” (Ua)</a:t>
            </a:r>
            <a:endParaRPr sz="1750">
              <a:solidFill>
                <a:schemeClr val="dk1"/>
              </a:solidFill>
              <a:latin typeface="Arial"/>
              <a:ea typeface="Arial"/>
              <a:cs typeface="Arial"/>
              <a:sym typeface="Arial"/>
            </a:endParaRPr>
          </a:p>
        </p:txBody>
      </p:sp>
      <p:pic>
        <p:nvPicPr>
          <p:cNvPr id="268" name="Google Shape;268;p8"/>
          <p:cNvPicPr preferRelativeResize="0"/>
          <p:nvPr/>
        </p:nvPicPr>
        <p:blipFill rotWithShape="1">
          <a:blip r:embed="rId10">
            <a:alphaModFix/>
          </a:blip>
          <a:srcRect/>
          <a:stretch/>
        </p:blipFill>
        <p:spPr>
          <a:xfrm>
            <a:off x="951548" y="5686425"/>
            <a:ext cx="1838324" cy="5715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10"/>
          <p:cNvSpPr txBox="1"/>
          <p:nvPr/>
        </p:nvSpPr>
        <p:spPr>
          <a:xfrm>
            <a:off x="951722" y="16136"/>
            <a:ext cx="10552890" cy="92877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98" name="Google Shape;298;p10"/>
          <p:cNvSpPr txBox="1"/>
          <p:nvPr/>
        </p:nvSpPr>
        <p:spPr>
          <a:xfrm>
            <a:off x="1716833" y="5909191"/>
            <a:ext cx="9395926" cy="954338"/>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299" name="Google Shape;299;p10" descr="EN Co-funded by the EU_POS"/>
          <p:cNvPicPr preferRelativeResize="0"/>
          <p:nvPr/>
        </p:nvPicPr>
        <p:blipFill rotWithShape="1">
          <a:blip r:embed="rId3">
            <a:alphaModFix/>
          </a:blip>
          <a:srcRect/>
          <a:stretch/>
        </p:blipFill>
        <p:spPr>
          <a:xfrm>
            <a:off x="1200880" y="318115"/>
            <a:ext cx="3754533" cy="768109"/>
          </a:xfrm>
          <a:prstGeom prst="rect">
            <a:avLst/>
          </a:prstGeom>
          <a:noFill/>
          <a:ln>
            <a:noFill/>
          </a:ln>
        </p:spPr>
      </p:pic>
      <p:pic>
        <p:nvPicPr>
          <p:cNvPr id="300" name="Google Shape;300;p10"/>
          <p:cNvPicPr preferRelativeResize="0"/>
          <p:nvPr/>
        </p:nvPicPr>
        <p:blipFill rotWithShape="1">
          <a:blip r:embed="rId4">
            <a:alphaModFix/>
          </a:blip>
          <a:srcRect/>
          <a:stretch/>
        </p:blipFill>
        <p:spPr>
          <a:xfrm>
            <a:off x="5782184" y="306331"/>
            <a:ext cx="1919353" cy="864994"/>
          </a:xfrm>
          <a:prstGeom prst="rect">
            <a:avLst/>
          </a:prstGeom>
          <a:noFill/>
          <a:ln>
            <a:noFill/>
          </a:ln>
        </p:spPr>
      </p:pic>
      <p:pic>
        <p:nvPicPr>
          <p:cNvPr id="301" name="Google Shape;301;p10"/>
          <p:cNvPicPr preferRelativeResize="0"/>
          <p:nvPr/>
        </p:nvPicPr>
        <p:blipFill rotWithShape="1">
          <a:blip r:embed="rId5">
            <a:alphaModFix/>
          </a:blip>
          <a:srcRect/>
          <a:stretch/>
        </p:blipFill>
        <p:spPr>
          <a:xfrm>
            <a:off x="8527792" y="267578"/>
            <a:ext cx="2423160" cy="869733"/>
          </a:xfrm>
          <a:prstGeom prst="rect">
            <a:avLst/>
          </a:prstGeom>
          <a:noFill/>
          <a:ln>
            <a:noFill/>
          </a:ln>
        </p:spPr>
      </p:pic>
      <p:sp>
        <p:nvSpPr>
          <p:cNvPr id="302" name="Google Shape;302;p10"/>
          <p:cNvSpPr/>
          <p:nvPr/>
        </p:nvSpPr>
        <p:spPr>
          <a:xfrm>
            <a:off x="1201515" y="-138176"/>
            <a:ext cx="12192000" cy="45720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03" name="Google Shape;303;p10"/>
          <p:cNvSpPr/>
          <p:nvPr/>
        </p:nvSpPr>
        <p:spPr>
          <a:xfrm>
            <a:off x="571277" y="928624"/>
            <a:ext cx="12192001"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100"/>
              <a:buFont typeface="Arial"/>
              <a:buNone/>
            </a:pPr>
            <a:r>
              <a:rPr lang="ro-RO" sz="11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pic>
        <p:nvPicPr>
          <p:cNvPr id="304" name="Google Shape;304;p10" descr="O imagine care conține ceas&#10;&#10;Descriere generată automat"/>
          <p:cNvPicPr preferRelativeResize="0"/>
          <p:nvPr/>
        </p:nvPicPr>
        <p:blipFill rotWithShape="1">
          <a:blip r:embed="rId6">
            <a:alphaModFix/>
          </a:blip>
          <a:srcRect/>
          <a:stretch/>
        </p:blipFill>
        <p:spPr>
          <a:xfrm>
            <a:off x="3231329" y="5670467"/>
            <a:ext cx="1539875" cy="579438"/>
          </a:xfrm>
          <a:prstGeom prst="rect">
            <a:avLst/>
          </a:prstGeom>
          <a:noFill/>
          <a:ln>
            <a:noFill/>
          </a:ln>
        </p:spPr>
      </p:pic>
      <p:pic>
        <p:nvPicPr>
          <p:cNvPr id="305" name="Google Shape;305;p10"/>
          <p:cNvPicPr preferRelativeResize="0"/>
          <p:nvPr/>
        </p:nvPicPr>
        <p:blipFill rotWithShape="1">
          <a:blip r:embed="rId7">
            <a:alphaModFix/>
          </a:blip>
          <a:srcRect/>
          <a:stretch/>
        </p:blipFill>
        <p:spPr>
          <a:xfrm>
            <a:off x="5344630" y="5750778"/>
            <a:ext cx="1501775" cy="403225"/>
          </a:xfrm>
          <a:prstGeom prst="rect">
            <a:avLst/>
          </a:prstGeom>
          <a:noFill/>
          <a:ln>
            <a:noFill/>
          </a:ln>
        </p:spPr>
      </p:pic>
      <p:pic>
        <p:nvPicPr>
          <p:cNvPr id="306" name="Google Shape;306;p10" descr="Home"/>
          <p:cNvPicPr preferRelativeResize="0"/>
          <p:nvPr/>
        </p:nvPicPr>
        <p:blipFill rotWithShape="1">
          <a:blip r:embed="rId8">
            <a:alphaModFix/>
          </a:blip>
          <a:srcRect/>
          <a:stretch/>
        </p:blipFill>
        <p:spPr>
          <a:xfrm>
            <a:off x="9519224" y="5833540"/>
            <a:ext cx="1760538" cy="304800"/>
          </a:xfrm>
          <a:prstGeom prst="rect">
            <a:avLst/>
          </a:prstGeom>
          <a:noFill/>
          <a:ln>
            <a:noFill/>
          </a:ln>
        </p:spPr>
      </p:pic>
      <p:pic>
        <p:nvPicPr>
          <p:cNvPr id="307" name="Google Shape;307;p10"/>
          <p:cNvPicPr preferRelativeResize="0"/>
          <p:nvPr/>
        </p:nvPicPr>
        <p:blipFill rotWithShape="1">
          <a:blip r:embed="rId9">
            <a:alphaModFix/>
          </a:blip>
          <a:srcRect/>
          <a:stretch/>
        </p:blipFill>
        <p:spPr>
          <a:xfrm>
            <a:off x="7420070" y="5770882"/>
            <a:ext cx="1531938" cy="487362"/>
          </a:xfrm>
          <a:prstGeom prst="rect">
            <a:avLst/>
          </a:prstGeom>
          <a:noFill/>
          <a:ln>
            <a:noFill/>
          </a:ln>
        </p:spPr>
      </p:pic>
      <p:sp>
        <p:nvSpPr>
          <p:cNvPr id="308" name="Google Shape;308;p10"/>
          <p:cNvSpPr/>
          <p:nvPr/>
        </p:nvSpPr>
        <p:spPr>
          <a:xfrm>
            <a:off x="2806954" y="37674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ro-RO"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309" name="Google Shape;309;p10"/>
          <p:cNvSpPr/>
          <p:nvPr/>
        </p:nvSpPr>
        <p:spPr>
          <a:xfrm>
            <a:off x="2806954" y="40722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ro-RO"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310" name="Google Shape;310;p10"/>
          <p:cNvSpPr/>
          <p:nvPr/>
        </p:nvSpPr>
        <p:spPr>
          <a:xfrm>
            <a:off x="2806954" y="4451842"/>
            <a:ext cx="1540806"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ro-RO" sz="800" b="0" i="0" u="none" strike="noStrike" cap="none">
                <a:solidFill>
                  <a:schemeClr val="dk1"/>
                </a:solidFill>
                <a:latin typeface="Arial"/>
                <a:ea typeface="Arial"/>
                <a:cs typeface="Arial"/>
                <a:sym typeface="Arial"/>
              </a:rPr>
              <a:t>                                               </a:t>
            </a:r>
            <a:endParaRPr sz="800" b="0" i="0" u="none" strike="noStrike" cap="none">
              <a:solidFill>
                <a:schemeClr val="dk1"/>
              </a:solidFill>
              <a:latin typeface="Arial"/>
              <a:ea typeface="Arial"/>
              <a:cs typeface="Arial"/>
              <a:sym typeface="Arial"/>
            </a:endParaRPr>
          </a:p>
        </p:txBody>
      </p:sp>
      <p:sp>
        <p:nvSpPr>
          <p:cNvPr id="311" name="Google Shape;311;p10"/>
          <p:cNvSpPr/>
          <p:nvPr/>
        </p:nvSpPr>
        <p:spPr>
          <a:xfrm>
            <a:off x="3078781" y="2830297"/>
            <a:ext cx="60960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ro-RO" sz="1800" b="0" i="0" u="none" strike="noStrike" cap="none">
                <a:solidFill>
                  <a:schemeClr val="dk1"/>
                </a:solidFill>
                <a:latin typeface="Arial"/>
                <a:ea typeface="Arial"/>
                <a:cs typeface="Arial"/>
                <a:sym typeface="Arial"/>
              </a:rPr>
              <a:t> </a:t>
            </a:r>
            <a:endParaRPr sz="4800" b="0" i="0" u="none" strike="noStrike" cap="none">
              <a:solidFill>
                <a:schemeClr val="dk1"/>
              </a:solidFill>
              <a:latin typeface="Arial"/>
              <a:ea typeface="Arial"/>
              <a:cs typeface="Arial"/>
              <a:sym typeface="Arial"/>
            </a:endParaRPr>
          </a:p>
        </p:txBody>
      </p:sp>
      <p:sp>
        <p:nvSpPr>
          <p:cNvPr id="312" name="Google Shape;312;p10"/>
          <p:cNvSpPr txBox="1"/>
          <p:nvPr/>
        </p:nvSpPr>
        <p:spPr>
          <a:xfrm>
            <a:off x="2174033" y="6463419"/>
            <a:ext cx="9483006"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ro-RO" sz="1000" b="0" i="0" cap="none">
                <a:solidFill>
                  <a:schemeClr val="dk1"/>
                </a:solidFill>
                <a:latin typeface="Arial"/>
                <a:ea typeface="Arial"/>
                <a:cs typeface="Arial"/>
                <a:sym typeface="Arial"/>
              </a:rPr>
              <a:t>CHILDREN LEFT BEHIND BY LABOUR MIGRATION: SUPPORTING MOLDOVAN AND UKRAINIAN TRANSNATIONAL  FAMILIES IN THE EU (CASTLE)</a:t>
            </a:r>
            <a:endParaRPr sz="1000" b="0" i="0" cap="none">
              <a:solidFill>
                <a:schemeClr val="dk1"/>
              </a:solidFill>
              <a:latin typeface="Arial"/>
              <a:ea typeface="Arial"/>
              <a:cs typeface="Arial"/>
              <a:sym typeface="Arial"/>
            </a:endParaRPr>
          </a:p>
          <a:p>
            <a:pPr marL="0" marR="0" lvl="0" indent="0" algn="l" rtl="0">
              <a:spcBef>
                <a:spcPts val="0"/>
              </a:spcBef>
              <a:spcAft>
                <a:spcPts val="0"/>
              </a:spcAft>
              <a:buNone/>
            </a:pPr>
            <a:r>
              <a:rPr lang="ro-RO" sz="1000" b="0" i="0" cap="none">
                <a:solidFill>
                  <a:schemeClr val="dk1"/>
                </a:solidFill>
                <a:latin typeface="Arial"/>
                <a:ea typeface="Arial"/>
                <a:cs typeface="Arial"/>
                <a:sym typeface="Arial"/>
              </a:rPr>
              <a:t> ICMPD/2021/MPF-357-004</a:t>
            </a:r>
            <a:endParaRPr sz="1000" b="0" i="0" cap="none">
              <a:solidFill>
                <a:schemeClr val="dk1"/>
              </a:solidFill>
              <a:latin typeface="Arial"/>
              <a:ea typeface="Arial"/>
              <a:cs typeface="Arial"/>
              <a:sym typeface="Arial"/>
            </a:endParaRPr>
          </a:p>
        </p:txBody>
      </p:sp>
      <p:sp>
        <p:nvSpPr>
          <p:cNvPr id="313" name="Google Shape;313;p10"/>
          <p:cNvSpPr txBox="1"/>
          <p:nvPr/>
        </p:nvSpPr>
        <p:spPr>
          <a:xfrm>
            <a:off x="951865" y="1415415"/>
            <a:ext cx="10326370" cy="396938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ro-RO" sz="1800" b="1">
                <a:solidFill>
                  <a:schemeClr val="dk1"/>
                </a:solidFill>
                <a:latin typeface="Arial"/>
                <a:ea typeface="Arial"/>
                <a:cs typeface="Arial"/>
                <a:sym typeface="Arial"/>
              </a:rPr>
              <a:t>Transnational communication - frequency and functionality</a:t>
            </a:r>
            <a:endParaRPr sz="1800" b="1">
              <a:solidFill>
                <a:schemeClr val="dk1"/>
              </a:solidFill>
              <a:latin typeface="Arial"/>
              <a:ea typeface="Arial"/>
              <a:cs typeface="Arial"/>
              <a:sym typeface="Arial"/>
            </a:endParaRPr>
          </a:p>
          <a:p>
            <a:pPr marL="0" marR="0" lvl="0" indent="0" algn="l" rtl="0">
              <a:spcBef>
                <a:spcPts val="0"/>
              </a:spcBef>
              <a:spcAft>
                <a:spcPts val="0"/>
              </a:spcAft>
              <a:buNone/>
            </a:pPr>
            <a:endParaRPr sz="1800" b="1">
              <a:solidFill>
                <a:schemeClr val="dk1"/>
              </a:solidFill>
              <a:latin typeface="Arial"/>
              <a:ea typeface="Arial"/>
              <a:cs typeface="Arial"/>
              <a:sym typeface="Arial"/>
            </a:endParaRPr>
          </a:p>
          <a:p>
            <a:pPr marL="0" marR="0" lvl="0" indent="0" algn="l" rtl="0">
              <a:spcBef>
                <a:spcPts val="0"/>
              </a:spcBef>
              <a:spcAft>
                <a:spcPts val="0"/>
              </a:spcAft>
              <a:buNone/>
            </a:pPr>
            <a:r>
              <a:rPr lang="ro-RO" sz="1800">
                <a:solidFill>
                  <a:schemeClr val="dk1"/>
                </a:solidFill>
                <a:latin typeface="Arial"/>
                <a:ea typeface="Arial"/>
                <a:cs typeface="Arial"/>
                <a:sym typeface="Arial"/>
              </a:rPr>
              <a:t>Overall: mostly very </a:t>
            </a:r>
            <a:r>
              <a:rPr lang="ro-RO" sz="1800" b="1">
                <a:solidFill>
                  <a:schemeClr val="dk1"/>
                </a:solidFill>
                <a:latin typeface="Arial"/>
                <a:ea typeface="Arial"/>
                <a:cs typeface="Arial"/>
                <a:sym typeface="Arial"/>
              </a:rPr>
              <a:t>abundant </a:t>
            </a:r>
            <a:r>
              <a:rPr lang="ro-RO" sz="1800">
                <a:solidFill>
                  <a:schemeClr val="dk1"/>
                </a:solidFill>
                <a:latin typeface="Arial"/>
                <a:ea typeface="Arial"/>
                <a:cs typeface="Arial"/>
                <a:sym typeface="Arial"/>
              </a:rPr>
              <a:t>communication involving much Internet access and usage, high degree of </a:t>
            </a:r>
            <a:r>
              <a:rPr lang="ro-RO" sz="1800" b="1">
                <a:solidFill>
                  <a:schemeClr val="dk1"/>
                </a:solidFill>
                <a:latin typeface="Arial"/>
                <a:ea typeface="Arial"/>
                <a:cs typeface="Arial"/>
                <a:sym typeface="Arial"/>
              </a:rPr>
              <a:t>co-presence </a:t>
            </a:r>
            <a:r>
              <a:rPr lang="ro-RO" sz="1800">
                <a:solidFill>
                  <a:schemeClr val="dk1"/>
                </a:solidFill>
                <a:latin typeface="Arial"/>
                <a:ea typeface="Arial"/>
                <a:cs typeface="Arial"/>
                <a:sym typeface="Arial"/>
              </a:rPr>
              <a:t>and </a:t>
            </a:r>
            <a:r>
              <a:rPr lang="ro-RO" sz="1800" b="1">
                <a:solidFill>
                  <a:schemeClr val="dk1"/>
                </a:solidFill>
                <a:latin typeface="Arial"/>
                <a:ea typeface="Arial"/>
                <a:cs typeface="Arial"/>
                <a:sym typeface="Arial"/>
              </a:rPr>
              <a:t>interest</a:t>
            </a:r>
            <a:r>
              <a:rPr lang="ro-RO" sz="1800">
                <a:solidFill>
                  <a:schemeClr val="dk1"/>
                </a:solidFill>
                <a:latin typeface="Arial"/>
                <a:ea typeface="Arial"/>
                <a:cs typeface="Arial"/>
                <a:sym typeface="Arial"/>
              </a:rPr>
              <a:t>, sometimes group communication or through third persons (adult at home); also, much </a:t>
            </a:r>
            <a:r>
              <a:rPr lang="ro-RO" sz="1800" b="1">
                <a:solidFill>
                  <a:schemeClr val="dk1"/>
                </a:solidFill>
                <a:latin typeface="Arial"/>
                <a:ea typeface="Arial"/>
                <a:cs typeface="Arial"/>
                <a:sym typeface="Arial"/>
              </a:rPr>
              <a:t>Internet </a:t>
            </a:r>
            <a:r>
              <a:rPr lang="ro-RO" sz="1800">
                <a:solidFill>
                  <a:schemeClr val="dk1"/>
                </a:solidFill>
                <a:latin typeface="Arial"/>
                <a:ea typeface="Arial"/>
                <a:cs typeface="Arial"/>
                <a:sym typeface="Arial"/>
              </a:rPr>
              <a:t>use for other purposes to replace parent as information source. In a number of cases, long-distance communication also happens </a:t>
            </a:r>
            <a:r>
              <a:rPr lang="ro-RO" sz="1800" b="1">
                <a:solidFill>
                  <a:schemeClr val="dk1"/>
                </a:solidFill>
                <a:latin typeface="Arial"/>
                <a:ea typeface="Arial"/>
                <a:cs typeface="Arial"/>
                <a:sym typeface="Arial"/>
              </a:rPr>
              <a:t>with the school </a:t>
            </a:r>
            <a:r>
              <a:rPr lang="ro-RO" sz="1800">
                <a:solidFill>
                  <a:schemeClr val="dk1"/>
                </a:solidFill>
                <a:latin typeface="Arial"/>
                <a:ea typeface="Arial"/>
                <a:cs typeface="Arial"/>
                <a:sym typeface="Arial"/>
              </a:rPr>
              <a:t>of the child.</a:t>
            </a:r>
            <a:endParaRPr sz="1800">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a:p>
            <a:pPr marL="0" marR="0" lvl="0" indent="0" algn="l" rtl="0">
              <a:spcBef>
                <a:spcPts val="0"/>
              </a:spcBef>
              <a:spcAft>
                <a:spcPts val="0"/>
              </a:spcAft>
              <a:buNone/>
            </a:pPr>
            <a:r>
              <a:rPr lang="ro-RO" sz="1800">
                <a:solidFill>
                  <a:schemeClr val="dk1"/>
                </a:solidFill>
                <a:latin typeface="Arial"/>
                <a:ea typeface="Arial"/>
                <a:cs typeface="Arial"/>
                <a:sym typeface="Arial"/>
              </a:rPr>
              <a:t>In some cases, it was reported that:</a:t>
            </a:r>
            <a:endParaRPr sz="1800">
              <a:solidFill>
                <a:schemeClr val="dk1"/>
              </a:solidFill>
              <a:latin typeface="Arial"/>
              <a:ea typeface="Arial"/>
              <a:cs typeface="Arial"/>
              <a:sym typeface="Arial"/>
            </a:endParaRPr>
          </a:p>
          <a:p>
            <a:pPr marL="0" marR="0" lvl="0" indent="0" algn="l" rtl="0">
              <a:spcBef>
                <a:spcPts val="0"/>
              </a:spcBef>
              <a:spcAft>
                <a:spcPts val="0"/>
              </a:spcAft>
              <a:buNone/>
            </a:pPr>
            <a:r>
              <a:rPr lang="ro-RO" sz="1800">
                <a:solidFill>
                  <a:schemeClr val="dk1"/>
                </a:solidFill>
                <a:latin typeface="Arial"/>
                <a:ea typeface="Arial"/>
                <a:cs typeface="Arial"/>
                <a:sym typeface="Arial"/>
              </a:rPr>
              <a:t>- previously dysfunctional relations </a:t>
            </a:r>
            <a:r>
              <a:rPr lang="ro-RO" sz="1800" b="1">
                <a:solidFill>
                  <a:schemeClr val="dk1"/>
                </a:solidFill>
                <a:latin typeface="Arial"/>
                <a:ea typeface="Arial"/>
                <a:cs typeface="Arial"/>
                <a:sym typeface="Arial"/>
              </a:rPr>
              <a:t>improved </a:t>
            </a:r>
            <a:r>
              <a:rPr lang="ro-RO" sz="1800">
                <a:solidFill>
                  <a:schemeClr val="dk1"/>
                </a:solidFill>
                <a:latin typeface="Arial"/>
                <a:ea typeface="Arial"/>
                <a:cs typeface="Arial"/>
                <a:sym typeface="Arial"/>
              </a:rPr>
              <a:t>due to distance and to the “value of time together” (Ua, Md) however it is not always welcome (since not credible)</a:t>
            </a:r>
            <a:endParaRPr sz="1800">
              <a:solidFill>
                <a:schemeClr val="dk1"/>
              </a:solidFill>
              <a:latin typeface="Arial"/>
              <a:ea typeface="Arial"/>
              <a:cs typeface="Arial"/>
              <a:sym typeface="Arial"/>
            </a:endParaRPr>
          </a:p>
          <a:p>
            <a:pPr marL="0" marR="0" lvl="0" indent="0" algn="l" rtl="0">
              <a:spcBef>
                <a:spcPts val="0"/>
              </a:spcBef>
              <a:spcAft>
                <a:spcPts val="0"/>
              </a:spcAft>
              <a:buNone/>
            </a:pPr>
            <a:r>
              <a:rPr lang="ro-RO" sz="1800">
                <a:solidFill>
                  <a:schemeClr val="dk1"/>
                </a:solidFill>
                <a:latin typeface="Arial"/>
                <a:ea typeface="Arial"/>
                <a:cs typeface="Arial"/>
                <a:sym typeface="Arial"/>
              </a:rPr>
              <a:t>- “My relationship with Dad </a:t>
            </a:r>
            <a:r>
              <a:rPr lang="ro-RO" sz="1800" b="1">
                <a:solidFill>
                  <a:schemeClr val="dk1"/>
                </a:solidFill>
                <a:latin typeface="Arial"/>
                <a:ea typeface="Arial"/>
                <a:cs typeface="Arial"/>
                <a:sym typeface="Arial"/>
              </a:rPr>
              <a:t>improved </a:t>
            </a:r>
            <a:r>
              <a:rPr lang="ro-RO" sz="1800">
                <a:solidFill>
                  <a:schemeClr val="dk1"/>
                </a:solidFill>
                <a:latin typeface="Arial"/>
                <a:ea typeface="Arial"/>
                <a:cs typeface="Arial"/>
                <a:sym typeface="Arial"/>
              </a:rPr>
              <a:t>once he left to Belgium. It was a very </a:t>
            </a:r>
            <a:r>
              <a:rPr lang="ro-RO" sz="1800" b="1">
                <a:solidFill>
                  <a:schemeClr val="dk1"/>
                </a:solidFill>
                <a:latin typeface="Arial"/>
                <a:ea typeface="Arial"/>
                <a:cs typeface="Arial"/>
                <a:sym typeface="Arial"/>
              </a:rPr>
              <a:t>weird </a:t>
            </a:r>
            <a:r>
              <a:rPr lang="ro-RO" sz="1800">
                <a:solidFill>
                  <a:schemeClr val="dk1"/>
                </a:solidFill>
                <a:latin typeface="Arial"/>
                <a:ea typeface="Arial"/>
                <a:cs typeface="Arial"/>
                <a:sym typeface="Arial"/>
              </a:rPr>
              <a:t>thing for me, there were </a:t>
            </a:r>
            <a:r>
              <a:rPr lang="ro-RO" sz="1800" b="1">
                <a:solidFill>
                  <a:schemeClr val="dk1"/>
                </a:solidFill>
                <a:latin typeface="Arial"/>
                <a:ea typeface="Arial"/>
                <a:cs typeface="Arial"/>
                <a:sym typeface="Arial"/>
              </a:rPr>
              <a:t>issues </a:t>
            </a:r>
            <a:r>
              <a:rPr lang="ro-RO" sz="1800">
                <a:solidFill>
                  <a:schemeClr val="dk1"/>
                </a:solidFill>
                <a:latin typeface="Arial"/>
                <a:ea typeface="Arial"/>
                <a:cs typeface="Arial"/>
                <a:sym typeface="Arial"/>
              </a:rPr>
              <a:t>and in order not to bring them home and tell Mom, he told them to me. He saw that I had </a:t>
            </a:r>
            <a:r>
              <a:rPr lang="ro-RO" sz="1800" b="1">
                <a:solidFill>
                  <a:schemeClr val="dk1"/>
                </a:solidFill>
                <a:latin typeface="Arial"/>
                <a:ea typeface="Arial"/>
                <a:cs typeface="Arial"/>
                <a:sym typeface="Arial"/>
              </a:rPr>
              <a:t>matured</a:t>
            </a:r>
            <a:r>
              <a:rPr lang="ro-RO" sz="1800">
                <a:solidFill>
                  <a:schemeClr val="dk1"/>
                </a:solidFill>
                <a:latin typeface="Arial"/>
                <a:ea typeface="Arial"/>
                <a:cs typeface="Arial"/>
                <a:sym typeface="Arial"/>
              </a:rPr>
              <a:t>, that I have my own point of view” (Md)</a:t>
            </a:r>
            <a:endParaRPr sz="1800">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314" name="Google Shape;314;p10"/>
          <p:cNvPicPr preferRelativeResize="0"/>
          <p:nvPr/>
        </p:nvPicPr>
        <p:blipFill rotWithShape="1">
          <a:blip r:embed="rId10">
            <a:alphaModFix/>
          </a:blip>
          <a:srcRect/>
          <a:stretch/>
        </p:blipFill>
        <p:spPr>
          <a:xfrm>
            <a:off x="951548" y="5686425"/>
            <a:ext cx="1838324" cy="5715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12"/>
          <p:cNvSpPr txBox="1"/>
          <p:nvPr/>
        </p:nvSpPr>
        <p:spPr>
          <a:xfrm>
            <a:off x="951722" y="16136"/>
            <a:ext cx="10552890" cy="92877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44" name="Google Shape;344;p12"/>
          <p:cNvSpPr txBox="1"/>
          <p:nvPr/>
        </p:nvSpPr>
        <p:spPr>
          <a:xfrm>
            <a:off x="1716833" y="5909191"/>
            <a:ext cx="9395926" cy="954338"/>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345" name="Google Shape;345;p12" descr="EN Co-funded by the EU_POS"/>
          <p:cNvPicPr preferRelativeResize="0"/>
          <p:nvPr/>
        </p:nvPicPr>
        <p:blipFill rotWithShape="1">
          <a:blip r:embed="rId3">
            <a:alphaModFix/>
          </a:blip>
          <a:srcRect/>
          <a:stretch/>
        </p:blipFill>
        <p:spPr>
          <a:xfrm>
            <a:off x="1200880" y="318115"/>
            <a:ext cx="3754533" cy="768109"/>
          </a:xfrm>
          <a:prstGeom prst="rect">
            <a:avLst/>
          </a:prstGeom>
          <a:noFill/>
          <a:ln>
            <a:noFill/>
          </a:ln>
        </p:spPr>
      </p:pic>
      <p:pic>
        <p:nvPicPr>
          <p:cNvPr id="346" name="Google Shape;346;p12"/>
          <p:cNvPicPr preferRelativeResize="0"/>
          <p:nvPr/>
        </p:nvPicPr>
        <p:blipFill rotWithShape="1">
          <a:blip r:embed="rId4">
            <a:alphaModFix/>
          </a:blip>
          <a:srcRect/>
          <a:stretch/>
        </p:blipFill>
        <p:spPr>
          <a:xfrm>
            <a:off x="5782184" y="306331"/>
            <a:ext cx="1919353" cy="864994"/>
          </a:xfrm>
          <a:prstGeom prst="rect">
            <a:avLst/>
          </a:prstGeom>
          <a:noFill/>
          <a:ln>
            <a:noFill/>
          </a:ln>
        </p:spPr>
      </p:pic>
      <p:pic>
        <p:nvPicPr>
          <p:cNvPr id="347" name="Google Shape;347;p12"/>
          <p:cNvPicPr preferRelativeResize="0"/>
          <p:nvPr/>
        </p:nvPicPr>
        <p:blipFill rotWithShape="1">
          <a:blip r:embed="rId5">
            <a:alphaModFix/>
          </a:blip>
          <a:srcRect/>
          <a:stretch/>
        </p:blipFill>
        <p:spPr>
          <a:xfrm>
            <a:off x="8527792" y="267578"/>
            <a:ext cx="2423160" cy="869733"/>
          </a:xfrm>
          <a:prstGeom prst="rect">
            <a:avLst/>
          </a:prstGeom>
          <a:noFill/>
          <a:ln>
            <a:noFill/>
          </a:ln>
        </p:spPr>
      </p:pic>
      <p:sp>
        <p:nvSpPr>
          <p:cNvPr id="348" name="Google Shape;348;p12"/>
          <p:cNvSpPr/>
          <p:nvPr/>
        </p:nvSpPr>
        <p:spPr>
          <a:xfrm>
            <a:off x="1201515" y="-138176"/>
            <a:ext cx="12192000" cy="45720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49" name="Google Shape;349;p12"/>
          <p:cNvSpPr/>
          <p:nvPr/>
        </p:nvSpPr>
        <p:spPr>
          <a:xfrm>
            <a:off x="571277" y="928624"/>
            <a:ext cx="12192001"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100"/>
              <a:buFont typeface="Arial"/>
              <a:buNone/>
            </a:pPr>
            <a:r>
              <a:rPr lang="ro-RO" sz="11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pic>
        <p:nvPicPr>
          <p:cNvPr id="350" name="Google Shape;350;p12" descr="O imagine care conține ceas&#10;&#10;Descriere generată automat"/>
          <p:cNvPicPr preferRelativeResize="0"/>
          <p:nvPr/>
        </p:nvPicPr>
        <p:blipFill rotWithShape="1">
          <a:blip r:embed="rId6">
            <a:alphaModFix/>
          </a:blip>
          <a:srcRect/>
          <a:stretch/>
        </p:blipFill>
        <p:spPr>
          <a:xfrm>
            <a:off x="3231329" y="5670467"/>
            <a:ext cx="1539875" cy="579438"/>
          </a:xfrm>
          <a:prstGeom prst="rect">
            <a:avLst/>
          </a:prstGeom>
          <a:noFill/>
          <a:ln>
            <a:noFill/>
          </a:ln>
        </p:spPr>
      </p:pic>
      <p:pic>
        <p:nvPicPr>
          <p:cNvPr id="351" name="Google Shape;351;p12"/>
          <p:cNvPicPr preferRelativeResize="0"/>
          <p:nvPr/>
        </p:nvPicPr>
        <p:blipFill rotWithShape="1">
          <a:blip r:embed="rId7">
            <a:alphaModFix/>
          </a:blip>
          <a:srcRect/>
          <a:stretch/>
        </p:blipFill>
        <p:spPr>
          <a:xfrm>
            <a:off x="5344630" y="5750778"/>
            <a:ext cx="1501775" cy="403225"/>
          </a:xfrm>
          <a:prstGeom prst="rect">
            <a:avLst/>
          </a:prstGeom>
          <a:noFill/>
          <a:ln>
            <a:noFill/>
          </a:ln>
        </p:spPr>
      </p:pic>
      <p:pic>
        <p:nvPicPr>
          <p:cNvPr id="352" name="Google Shape;352;p12" descr="Home"/>
          <p:cNvPicPr preferRelativeResize="0"/>
          <p:nvPr/>
        </p:nvPicPr>
        <p:blipFill rotWithShape="1">
          <a:blip r:embed="rId8">
            <a:alphaModFix/>
          </a:blip>
          <a:srcRect/>
          <a:stretch/>
        </p:blipFill>
        <p:spPr>
          <a:xfrm>
            <a:off x="9519224" y="5833540"/>
            <a:ext cx="1760538" cy="304800"/>
          </a:xfrm>
          <a:prstGeom prst="rect">
            <a:avLst/>
          </a:prstGeom>
          <a:noFill/>
          <a:ln>
            <a:noFill/>
          </a:ln>
        </p:spPr>
      </p:pic>
      <p:pic>
        <p:nvPicPr>
          <p:cNvPr id="353" name="Google Shape;353;p12"/>
          <p:cNvPicPr preferRelativeResize="0"/>
          <p:nvPr/>
        </p:nvPicPr>
        <p:blipFill rotWithShape="1">
          <a:blip r:embed="rId9">
            <a:alphaModFix/>
          </a:blip>
          <a:srcRect/>
          <a:stretch/>
        </p:blipFill>
        <p:spPr>
          <a:xfrm>
            <a:off x="7420070" y="5770882"/>
            <a:ext cx="1531938" cy="487362"/>
          </a:xfrm>
          <a:prstGeom prst="rect">
            <a:avLst/>
          </a:prstGeom>
          <a:noFill/>
          <a:ln>
            <a:noFill/>
          </a:ln>
        </p:spPr>
      </p:pic>
      <p:sp>
        <p:nvSpPr>
          <p:cNvPr id="354" name="Google Shape;354;p12"/>
          <p:cNvSpPr/>
          <p:nvPr/>
        </p:nvSpPr>
        <p:spPr>
          <a:xfrm>
            <a:off x="2806954" y="37674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ro-RO"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355" name="Google Shape;355;p12"/>
          <p:cNvSpPr/>
          <p:nvPr/>
        </p:nvSpPr>
        <p:spPr>
          <a:xfrm>
            <a:off x="2806954" y="40722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ro-RO"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356" name="Google Shape;356;p12"/>
          <p:cNvSpPr/>
          <p:nvPr/>
        </p:nvSpPr>
        <p:spPr>
          <a:xfrm>
            <a:off x="2806954" y="4451842"/>
            <a:ext cx="1540806"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ro-RO" sz="800" b="0" i="0" u="none" strike="noStrike" cap="none">
                <a:solidFill>
                  <a:schemeClr val="dk1"/>
                </a:solidFill>
                <a:latin typeface="Arial"/>
                <a:ea typeface="Arial"/>
                <a:cs typeface="Arial"/>
                <a:sym typeface="Arial"/>
              </a:rPr>
              <a:t>                                               </a:t>
            </a:r>
            <a:endParaRPr sz="800" b="0" i="0" u="none" strike="noStrike" cap="none">
              <a:solidFill>
                <a:schemeClr val="dk1"/>
              </a:solidFill>
              <a:latin typeface="Arial"/>
              <a:ea typeface="Arial"/>
              <a:cs typeface="Arial"/>
              <a:sym typeface="Arial"/>
            </a:endParaRPr>
          </a:p>
        </p:txBody>
      </p:sp>
      <p:sp>
        <p:nvSpPr>
          <p:cNvPr id="357" name="Google Shape;357;p12"/>
          <p:cNvSpPr/>
          <p:nvPr/>
        </p:nvSpPr>
        <p:spPr>
          <a:xfrm>
            <a:off x="3078781" y="2830297"/>
            <a:ext cx="60960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ro-RO" sz="1800" b="0" i="0" u="none" strike="noStrike" cap="none">
                <a:solidFill>
                  <a:schemeClr val="dk1"/>
                </a:solidFill>
                <a:latin typeface="Arial"/>
                <a:ea typeface="Arial"/>
                <a:cs typeface="Arial"/>
                <a:sym typeface="Arial"/>
              </a:rPr>
              <a:t> </a:t>
            </a:r>
            <a:endParaRPr sz="4800" b="0" i="0" u="none" strike="noStrike" cap="none">
              <a:solidFill>
                <a:schemeClr val="dk1"/>
              </a:solidFill>
              <a:latin typeface="Arial"/>
              <a:ea typeface="Arial"/>
              <a:cs typeface="Arial"/>
              <a:sym typeface="Arial"/>
            </a:endParaRPr>
          </a:p>
        </p:txBody>
      </p:sp>
      <p:sp>
        <p:nvSpPr>
          <p:cNvPr id="358" name="Google Shape;358;p12"/>
          <p:cNvSpPr txBox="1"/>
          <p:nvPr/>
        </p:nvSpPr>
        <p:spPr>
          <a:xfrm>
            <a:off x="2174033" y="6463419"/>
            <a:ext cx="9483006"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ro-RO" sz="1000" b="0" i="0" cap="none">
                <a:solidFill>
                  <a:schemeClr val="dk1"/>
                </a:solidFill>
                <a:latin typeface="Arial"/>
                <a:ea typeface="Arial"/>
                <a:cs typeface="Arial"/>
                <a:sym typeface="Arial"/>
              </a:rPr>
              <a:t>CHILDREN LEFT BEHIND BY LABOUR MIGRATION: SUPPORTING MOLDOVAN AND UKRAINIAN TRANSNATIONAL  FAMILIES IN THE EU (CASTLE)</a:t>
            </a:r>
            <a:endParaRPr sz="1000" b="0" i="0" cap="none">
              <a:solidFill>
                <a:schemeClr val="dk1"/>
              </a:solidFill>
              <a:latin typeface="Arial"/>
              <a:ea typeface="Arial"/>
              <a:cs typeface="Arial"/>
              <a:sym typeface="Arial"/>
            </a:endParaRPr>
          </a:p>
          <a:p>
            <a:pPr marL="0" marR="0" lvl="0" indent="0" algn="l" rtl="0">
              <a:spcBef>
                <a:spcPts val="0"/>
              </a:spcBef>
              <a:spcAft>
                <a:spcPts val="0"/>
              </a:spcAft>
              <a:buNone/>
            </a:pPr>
            <a:r>
              <a:rPr lang="ro-RO" sz="1000" b="0" i="0" cap="none">
                <a:solidFill>
                  <a:schemeClr val="dk1"/>
                </a:solidFill>
                <a:latin typeface="Arial"/>
                <a:ea typeface="Arial"/>
                <a:cs typeface="Arial"/>
                <a:sym typeface="Arial"/>
              </a:rPr>
              <a:t> ICMPD/2021/MPF-357-004</a:t>
            </a:r>
            <a:endParaRPr sz="1000" b="0" i="0" cap="none">
              <a:solidFill>
                <a:schemeClr val="dk1"/>
              </a:solidFill>
              <a:latin typeface="Arial"/>
              <a:ea typeface="Arial"/>
              <a:cs typeface="Arial"/>
              <a:sym typeface="Arial"/>
            </a:endParaRPr>
          </a:p>
        </p:txBody>
      </p:sp>
      <p:sp>
        <p:nvSpPr>
          <p:cNvPr id="359" name="Google Shape;359;p12"/>
          <p:cNvSpPr txBox="1"/>
          <p:nvPr/>
        </p:nvSpPr>
        <p:spPr>
          <a:xfrm>
            <a:off x="951865" y="1415415"/>
            <a:ext cx="10326370" cy="28613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ro-RO" sz="1800" b="1">
                <a:solidFill>
                  <a:schemeClr val="dk1"/>
                </a:solidFill>
                <a:latin typeface="Arial"/>
                <a:ea typeface="Arial"/>
                <a:cs typeface="Arial"/>
                <a:sym typeface="Arial"/>
              </a:rPr>
              <a:t>Relationship with caregivers - from intimate and functional to superficial and conflictual</a:t>
            </a:r>
            <a:endParaRPr sz="1800" b="1">
              <a:solidFill>
                <a:schemeClr val="dk1"/>
              </a:solidFill>
              <a:latin typeface="Arial"/>
              <a:ea typeface="Arial"/>
              <a:cs typeface="Arial"/>
              <a:sym typeface="Arial"/>
            </a:endParaRPr>
          </a:p>
          <a:p>
            <a:pPr marL="0" marR="0" lvl="0" indent="0" algn="l" rtl="0">
              <a:spcBef>
                <a:spcPts val="0"/>
              </a:spcBef>
              <a:spcAft>
                <a:spcPts val="0"/>
              </a:spcAft>
              <a:buNone/>
            </a:pPr>
            <a:endParaRPr sz="1800" b="1">
              <a:solidFill>
                <a:schemeClr val="dk1"/>
              </a:solidFill>
              <a:latin typeface="Arial"/>
              <a:ea typeface="Arial"/>
              <a:cs typeface="Arial"/>
              <a:sym typeface="Arial"/>
            </a:endParaRPr>
          </a:p>
          <a:p>
            <a:pPr marL="0" marR="0" lvl="0" indent="0" algn="l" rtl="0">
              <a:spcBef>
                <a:spcPts val="0"/>
              </a:spcBef>
              <a:spcAft>
                <a:spcPts val="0"/>
              </a:spcAft>
              <a:buNone/>
            </a:pPr>
            <a:r>
              <a:rPr lang="ro-RO" sz="1800">
                <a:solidFill>
                  <a:schemeClr val="dk1"/>
                </a:solidFill>
                <a:latin typeface="Arial"/>
                <a:ea typeface="Arial"/>
                <a:cs typeface="Arial"/>
                <a:sym typeface="Arial"/>
              </a:rPr>
              <a:t>Overall, relationships with those in the environment </a:t>
            </a:r>
            <a:r>
              <a:rPr lang="ro-RO" sz="1800" b="1">
                <a:solidFill>
                  <a:schemeClr val="dk1"/>
                </a:solidFill>
                <a:latin typeface="Arial"/>
                <a:ea typeface="Arial"/>
                <a:cs typeface="Arial"/>
                <a:sym typeface="Arial"/>
              </a:rPr>
              <a:t>improve </a:t>
            </a:r>
            <a:r>
              <a:rPr lang="ro-RO" sz="1800">
                <a:solidFill>
                  <a:schemeClr val="dk1"/>
                </a:solidFill>
                <a:latin typeface="Arial"/>
                <a:ea typeface="Arial"/>
                <a:cs typeface="Arial"/>
                <a:sym typeface="Arial"/>
              </a:rPr>
              <a:t>due to necessity; however, an effort is made to </a:t>
            </a:r>
            <a:r>
              <a:rPr lang="ro-RO" sz="1800" b="1">
                <a:solidFill>
                  <a:schemeClr val="dk1"/>
                </a:solidFill>
                <a:latin typeface="Arial"/>
                <a:ea typeface="Arial"/>
                <a:cs typeface="Arial"/>
                <a:sym typeface="Arial"/>
              </a:rPr>
              <a:t>keep </a:t>
            </a:r>
            <a:r>
              <a:rPr lang="ro-RO" sz="1800">
                <a:solidFill>
                  <a:schemeClr val="dk1"/>
                </a:solidFill>
                <a:latin typeface="Arial"/>
                <a:ea typeface="Arial"/>
                <a:cs typeface="Arial"/>
                <a:sym typeface="Arial"/>
              </a:rPr>
              <a:t>the caregiver role as it is (“you cannot replace a person”), however, </a:t>
            </a:r>
            <a:r>
              <a:rPr lang="ro-RO" sz="1800" b="1">
                <a:solidFill>
                  <a:schemeClr val="dk1"/>
                </a:solidFill>
                <a:latin typeface="Arial"/>
                <a:ea typeface="Arial"/>
                <a:cs typeface="Arial"/>
                <a:sym typeface="Arial"/>
              </a:rPr>
              <a:t>recognition </a:t>
            </a:r>
            <a:r>
              <a:rPr lang="ro-RO" sz="1800">
                <a:solidFill>
                  <a:schemeClr val="dk1"/>
                </a:solidFill>
                <a:latin typeface="Arial"/>
                <a:ea typeface="Arial"/>
                <a:cs typeface="Arial"/>
                <a:sym typeface="Arial"/>
              </a:rPr>
              <a:t>is given to their effort and to the difficulty of their multiple roles.</a:t>
            </a:r>
            <a:endParaRPr sz="1800">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a:p>
            <a:pPr marL="0" marR="0" lvl="0" indent="0" algn="l" rtl="0">
              <a:spcBef>
                <a:spcPts val="0"/>
              </a:spcBef>
              <a:spcAft>
                <a:spcPts val="0"/>
              </a:spcAft>
              <a:buNone/>
            </a:pPr>
            <a:r>
              <a:rPr lang="ro-RO" sz="1800">
                <a:solidFill>
                  <a:schemeClr val="dk1"/>
                </a:solidFill>
                <a:latin typeface="Arial"/>
                <a:ea typeface="Arial"/>
                <a:cs typeface="Arial"/>
                <a:sym typeface="Arial"/>
              </a:rPr>
              <a:t>In certain cases, it happened that:</a:t>
            </a:r>
            <a:endParaRPr sz="1800">
              <a:solidFill>
                <a:schemeClr val="dk1"/>
              </a:solidFill>
              <a:latin typeface="Arial"/>
              <a:ea typeface="Arial"/>
              <a:cs typeface="Arial"/>
              <a:sym typeface="Arial"/>
            </a:endParaRPr>
          </a:p>
          <a:p>
            <a:pPr marL="0" marR="0" lvl="0" indent="0" algn="l" rtl="0">
              <a:spcBef>
                <a:spcPts val="0"/>
              </a:spcBef>
              <a:spcAft>
                <a:spcPts val="0"/>
              </a:spcAft>
              <a:buNone/>
            </a:pPr>
            <a:r>
              <a:rPr lang="ro-RO" sz="1800">
                <a:solidFill>
                  <a:schemeClr val="dk1"/>
                </a:solidFill>
                <a:latin typeface="Arial"/>
                <a:ea typeface="Arial"/>
                <a:cs typeface="Arial"/>
                <a:sym typeface="Arial"/>
              </a:rPr>
              <a:t>- the caregiver became a role </a:t>
            </a:r>
            <a:r>
              <a:rPr lang="ro-RO" sz="1800" b="1">
                <a:solidFill>
                  <a:schemeClr val="dk1"/>
                </a:solidFill>
                <a:latin typeface="Arial"/>
                <a:ea typeface="Arial"/>
                <a:cs typeface="Arial"/>
                <a:sym typeface="Arial"/>
              </a:rPr>
              <a:t>model </a:t>
            </a:r>
            <a:r>
              <a:rPr lang="ro-RO" sz="1800">
                <a:solidFill>
                  <a:schemeClr val="dk1"/>
                </a:solidFill>
                <a:latin typeface="Arial"/>
                <a:ea typeface="Arial"/>
                <a:cs typeface="Arial"/>
                <a:sym typeface="Arial"/>
              </a:rPr>
              <a:t>(a lawyer, parents being of more modest professions) (Md)</a:t>
            </a:r>
            <a:endParaRPr sz="1800">
              <a:solidFill>
                <a:schemeClr val="dk1"/>
              </a:solidFill>
              <a:latin typeface="Arial"/>
              <a:ea typeface="Arial"/>
              <a:cs typeface="Arial"/>
              <a:sym typeface="Arial"/>
            </a:endParaRPr>
          </a:p>
          <a:p>
            <a:pPr marL="0" marR="0" lvl="0" indent="0" algn="l" rtl="0">
              <a:spcBef>
                <a:spcPts val="0"/>
              </a:spcBef>
              <a:spcAft>
                <a:spcPts val="0"/>
              </a:spcAft>
              <a:buNone/>
            </a:pPr>
            <a:r>
              <a:rPr lang="ro-RO" sz="1800">
                <a:solidFill>
                  <a:schemeClr val="dk1"/>
                </a:solidFill>
                <a:latin typeface="Arial"/>
                <a:ea typeface="Arial"/>
                <a:cs typeface="Arial"/>
                <a:sym typeface="Arial"/>
              </a:rPr>
              <a:t>- extremely </a:t>
            </a:r>
            <a:r>
              <a:rPr lang="ro-RO" sz="1800" b="1">
                <a:solidFill>
                  <a:schemeClr val="dk1"/>
                </a:solidFill>
                <a:latin typeface="Arial"/>
                <a:ea typeface="Arial"/>
                <a:cs typeface="Arial"/>
                <a:sym typeface="Arial"/>
              </a:rPr>
              <a:t>harsh </a:t>
            </a:r>
            <a:r>
              <a:rPr lang="ro-RO" sz="1800">
                <a:solidFill>
                  <a:schemeClr val="dk1"/>
                </a:solidFill>
                <a:latin typeface="Arial"/>
                <a:ea typeface="Arial"/>
                <a:cs typeface="Arial"/>
                <a:sym typeface="Arial"/>
              </a:rPr>
              <a:t>involvement by a grandmother resulting in </a:t>
            </a:r>
            <a:r>
              <a:rPr lang="ro-RO" sz="1800" b="1">
                <a:solidFill>
                  <a:schemeClr val="dk1"/>
                </a:solidFill>
                <a:latin typeface="Arial"/>
                <a:ea typeface="Arial"/>
                <a:cs typeface="Arial"/>
                <a:sym typeface="Arial"/>
              </a:rPr>
              <a:t>state care of children </a:t>
            </a:r>
            <a:r>
              <a:rPr lang="ro-RO" sz="1800">
                <a:solidFill>
                  <a:schemeClr val="dk1"/>
                </a:solidFill>
                <a:latin typeface="Arial"/>
                <a:ea typeface="Arial"/>
                <a:cs typeface="Arial"/>
                <a:sym typeface="Arial"/>
              </a:rPr>
              <a:t>in a migrant mother - alcoholic father family (Ua)</a:t>
            </a:r>
            <a:endParaRPr sz="1800">
              <a:solidFill>
                <a:schemeClr val="dk1"/>
              </a:solidFill>
              <a:latin typeface="Arial"/>
              <a:ea typeface="Arial"/>
              <a:cs typeface="Arial"/>
              <a:sym typeface="Arial"/>
            </a:endParaRPr>
          </a:p>
        </p:txBody>
      </p:sp>
      <p:pic>
        <p:nvPicPr>
          <p:cNvPr id="360" name="Google Shape;360;p12"/>
          <p:cNvPicPr preferRelativeResize="0"/>
          <p:nvPr/>
        </p:nvPicPr>
        <p:blipFill rotWithShape="1">
          <a:blip r:embed="rId10">
            <a:alphaModFix/>
          </a:blip>
          <a:srcRect/>
          <a:stretch/>
        </p:blipFill>
        <p:spPr>
          <a:xfrm>
            <a:off x="951548" y="5686425"/>
            <a:ext cx="1838324" cy="5715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34"/>
        <p:cNvGrpSpPr/>
        <p:nvPr/>
      </p:nvGrpSpPr>
      <p:grpSpPr>
        <a:xfrm>
          <a:off x="0" y="0"/>
          <a:ext cx="0" cy="0"/>
          <a:chOff x="0" y="0"/>
          <a:chExt cx="0" cy="0"/>
        </a:xfrm>
      </p:grpSpPr>
      <p:sp>
        <p:nvSpPr>
          <p:cNvPr id="435" name="Google Shape;435;p16"/>
          <p:cNvSpPr txBox="1"/>
          <p:nvPr/>
        </p:nvSpPr>
        <p:spPr>
          <a:xfrm>
            <a:off x="951722" y="16136"/>
            <a:ext cx="10552890" cy="92877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36" name="Google Shape;436;p16"/>
          <p:cNvSpPr txBox="1"/>
          <p:nvPr/>
        </p:nvSpPr>
        <p:spPr>
          <a:xfrm>
            <a:off x="1716833" y="5909191"/>
            <a:ext cx="9395926" cy="954338"/>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437" name="Google Shape;437;p16" descr="EN Co-funded by the EU_POS"/>
          <p:cNvPicPr preferRelativeResize="0"/>
          <p:nvPr/>
        </p:nvPicPr>
        <p:blipFill rotWithShape="1">
          <a:blip r:embed="rId3">
            <a:alphaModFix/>
          </a:blip>
          <a:srcRect/>
          <a:stretch/>
        </p:blipFill>
        <p:spPr>
          <a:xfrm>
            <a:off x="1200880" y="318115"/>
            <a:ext cx="3754533" cy="768109"/>
          </a:xfrm>
          <a:prstGeom prst="rect">
            <a:avLst/>
          </a:prstGeom>
          <a:noFill/>
          <a:ln>
            <a:noFill/>
          </a:ln>
        </p:spPr>
      </p:pic>
      <p:pic>
        <p:nvPicPr>
          <p:cNvPr id="438" name="Google Shape;438;p16"/>
          <p:cNvPicPr preferRelativeResize="0"/>
          <p:nvPr/>
        </p:nvPicPr>
        <p:blipFill rotWithShape="1">
          <a:blip r:embed="rId4">
            <a:alphaModFix/>
          </a:blip>
          <a:srcRect/>
          <a:stretch/>
        </p:blipFill>
        <p:spPr>
          <a:xfrm>
            <a:off x="5782184" y="306331"/>
            <a:ext cx="1919353" cy="864994"/>
          </a:xfrm>
          <a:prstGeom prst="rect">
            <a:avLst/>
          </a:prstGeom>
          <a:noFill/>
          <a:ln>
            <a:noFill/>
          </a:ln>
        </p:spPr>
      </p:pic>
      <p:pic>
        <p:nvPicPr>
          <p:cNvPr id="439" name="Google Shape;439;p16"/>
          <p:cNvPicPr preferRelativeResize="0"/>
          <p:nvPr/>
        </p:nvPicPr>
        <p:blipFill rotWithShape="1">
          <a:blip r:embed="rId5">
            <a:alphaModFix/>
          </a:blip>
          <a:srcRect/>
          <a:stretch/>
        </p:blipFill>
        <p:spPr>
          <a:xfrm>
            <a:off x="8527792" y="267578"/>
            <a:ext cx="2423160" cy="869733"/>
          </a:xfrm>
          <a:prstGeom prst="rect">
            <a:avLst/>
          </a:prstGeom>
          <a:noFill/>
          <a:ln>
            <a:noFill/>
          </a:ln>
        </p:spPr>
      </p:pic>
      <p:sp>
        <p:nvSpPr>
          <p:cNvPr id="440" name="Google Shape;440;p16"/>
          <p:cNvSpPr/>
          <p:nvPr/>
        </p:nvSpPr>
        <p:spPr>
          <a:xfrm>
            <a:off x="1201515" y="-138176"/>
            <a:ext cx="12192000" cy="45720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41" name="Google Shape;441;p16"/>
          <p:cNvSpPr/>
          <p:nvPr/>
        </p:nvSpPr>
        <p:spPr>
          <a:xfrm>
            <a:off x="571277" y="928624"/>
            <a:ext cx="12192001"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100"/>
              <a:buFont typeface="Arial"/>
              <a:buNone/>
            </a:pPr>
            <a:r>
              <a:rPr lang="ro-RO" sz="11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pic>
        <p:nvPicPr>
          <p:cNvPr id="442" name="Google Shape;442;p16" descr="O imagine care conține ceas&#10;&#10;Descriere generată automat"/>
          <p:cNvPicPr preferRelativeResize="0"/>
          <p:nvPr/>
        </p:nvPicPr>
        <p:blipFill rotWithShape="1">
          <a:blip r:embed="rId6">
            <a:alphaModFix/>
          </a:blip>
          <a:srcRect/>
          <a:stretch/>
        </p:blipFill>
        <p:spPr>
          <a:xfrm>
            <a:off x="3231329" y="5670467"/>
            <a:ext cx="1539875" cy="579438"/>
          </a:xfrm>
          <a:prstGeom prst="rect">
            <a:avLst/>
          </a:prstGeom>
          <a:noFill/>
          <a:ln>
            <a:noFill/>
          </a:ln>
        </p:spPr>
      </p:pic>
      <p:pic>
        <p:nvPicPr>
          <p:cNvPr id="443" name="Google Shape;443;p16"/>
          <p:cNvPicPr preferRelativeResize="0"/>
          <p:nvPr/>
        </p:nvPicPr>
        <p:blipFill rotWithShape="1">
          <a:blip r:embed="rId7">
            <a:alphaModFix/>
          </a:blip>
          <a:srcRect/>
          <a:stretch/>
        </p:blipFill>
        <p:spPr>
          <a:xfrm>
            <a:off x="5344630" y="5750778"/>
            <a:ext cx="1501775" cy="403225"/>
          </a:xfrm>
          <a:prstGeom prst="rect">
            <a:avLst/>
          </a:prstGeom>
          <a:noFill/>
          <a:ln>
            <a:noFill/>
          </a:ln>
        </p:spPr>
      </p:pic>
      <p:pic>
        <p:nvPicPr>
          <p:cNvPr id="444" name="Google Shape;444;p16" descr="Home"/>
          <p:cNvPicPr preferRelativeResize="0"/>
          <p:nvPr/>
        </p:nvPicPr>
        <p:blipFill rotWithShape="1">
          <a:blip r:embed="rId8">
            <a:alphaModFix/>
          </a:blip>
          <a:srcRect/>
          <a:stretch/>
        </p:blipFill>
        <p:spPr>
          <a:xfrm>
            <a:off x="9519224" y="5833540"/>
            <a:ext cx="1760538" cy="304800"/>
          </a:xfrm>
          <a:prstGeom prst="rect">
            <a:avLst/>
          </a:prstGeom>
          <a:noFill/>
          <a:ln>
            <a:noFill/>
          </a:ln>
        </p:spPr>
      </p:pic>
      <p:pic>
        <p:nvPicPr>
          <p:cNvPr id="445" name="Google Shape;445;p16"/>
          <p:cNvPicPr preferRelativeResize="0"/>
          <p:nvPr/>
        </p:nvPicPr>
        <p:blipFill rotWithShape="1">
          <a:blip r:embed="rId9">
            <a:alphaModFix/>
          </a:blip>
          <a:srcRect/>
          <a:stretch/>
        </p:blipFill>
        <p:spPr>
          <a:xfrm>
            <a:off x="7420070" y="5770882"/>
            <a:ext cx="1531938" cy="487362"/>
          </a:xfrm>
          <a:prstGeom prst="rect">
            <a:avLst/>
          </a:prstGeom>
          <a:noFill/>
          <a:ln>
            <a:noFill/>
          </a:ln>
        </p:spPr>
      </p:pic>
      <p:sp>
        <p:nvSpPr>
          <p:cNvPr id="446" name="Google Shape;446;p16"/>
          <p:cNvSpPr/>
          <p:nvPr/>
        </p:nvSpPr>
        <p:spPr>
          <a:xfrm>
            <a:off x="2806954" y="37674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ro-RO"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447" name="Google Shape;447;p16"/>
          <p:cNvSpPr/>
          <p:nvPr/>
        </p:nvSpPr>
        <p:spPr>
          <a:xfrm>
            <a:off x="2806954" y="40722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ro-RO"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448" name="Google Shape;448;p16"/>
          <p:cNvSpPr/>
          <p:nvPr/>
        </p:nvSpPr>
        <p:spPr>
          <a:xfrm>
            <a:off x="2806954" y="4451842"/>
            <a:ext cx="1540806"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ro-RO" sz="800" b="0" i="0" u="none" strike="noStrike" cap="none">
                <a:solidFill>
                  <a:schemeClr val="dk1"/>
                </a:solidFill>
                <a:latin typeface="Arial"/>
                <a:ea typeface="Arial"/>
                <a:cs typeface="Arial"/>
                <a:sym typeface="Arial"/>
              </a:rPr>
              <a:t>                                               </a:t>
            </a:r>
            <a:endParaRPr sz="800" b="0" i="0" u="none" strike="noStrike" cap="none">
              <a:solidFill>
                <a:schemeClr val="dk1"/>
              </a:solidFill>
              <a:latin typeface="Arial"/>
              <a:ea typeface="Arial"/>
              <a:cs typeface="Arial"/>
              <a:sym typeface="Arial"/>
            </a:endParaRPr>
          </a:p>
        </p:txBody>
      </p:sp>
      <p:sp>
        <p:nvSpPr>
          <p:cNvPr id="449" name="Google Shape;449;p16"/>
          <p:cNvSpPr/>
          <p:nvPr/>
        </p:nvSpPr>
        <p:spPr>
          <a:xfrm>
            <a:off x="3078781" y="2830297"/>
            <a:ext cx="60960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ro-RO" sz="1800" b="0" i="0" u="none" strike="noStrike" cap="none">
                <a:solidFill>
                  <a:schemeClr val="dk1"/>
                </a:solidFill>
                <a:latin typeface="Arial"/>
                <a:ea typeface="Arial"/>
                <a:cs typeface="Arial"/>
                <a:sym typeface="Arial"/>
              </a:rPr>
              <a:t> </a:t>
            </a:r>
            <a:endParaRPr sz="4800" b="0" i="0" u="none" strike="noStrike" cap="none">
              <a:solidFill>
                <a:schemeClr val="dk1"/>
              </a:solidFill>
              <a:latin typeface="Arial"/>
              <a:ea typeface="Arial"/>
              <a:cs typeface="Arial"/>
              <a:sym typeface="Arial"/>
            </a:endParaRPr>
          </a:p>
        </p:txBody>
      </p:sp>
      <p:sp>
        <p:nvSpPr>
          <p:cNvPr id="450" name="Google Shape;450;p16"/>
          <p:cNvSpPr txBox="1"/>
          <p:nvPr/>
        </p:nvSpPr>
        <p:spPr>
          <a:xfrm>
            <a:off x="2174033" y="6463419"/>
            <a:ext cx="9483006"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ro-RO" sz="1000" b="0" i="0" cap="none">
                <a:solidFill>
                  <a:schemeClr val="dk1"/>
                </a:solidFill>
                <a:latin typeface="Arial"/>
                <a:ea typeface="Arial"/>
                <a:cs typeface="Arial"/>
                <a:sym typeface="Arial"/>
              </a:rPr>
              <a:t>CHILDREN LEFT BEHIND BY LABOUR MIGRATION: SUPPORTING MOLDOVAN AND UKRAINIAN TRANSNATIONAL  FAMILIES IN THE EU (CASTLE)</a:t>
            </a:r>
            <a:endParaRPr sz="1000" b="0" i="0" cap="none">
              <a:solidFill>
                <a:schemeClr val="dk1"/>
              </a:solidFill>
              <a:latin typeface="Arial"/>
              <a:ea typeface="Arial"/>
              <a:cs typeface="Arial"/>
              <a:sym typeface="Arial"/>
            </a:endParaRPr>
          </a:p>
          <a:p>
            <a:pPr marL="0" marR="0" lvl="0" indent="0" algn="l" rtl="0">
              <a:spcBef>
                <a:spcPts val="0"/>
              </a:spcBef>
              <a:spcAft>
                <a:spcPts val="0"/>
              </a:spcAft>
              <a:buNone/>
            </a:pPr>
            <a:r>
              <a:rPr lang="ro-RO" sz="1000" b="0" i="0" cap="none">
                <a:solidFill>
                  <a:schemeClr val="dk1"/>
                </a:solidFill>
                <a:latin typeface="Arial"/>
                <a:ea typeface="Arial"/>
                <a:cs typeface="Arial"/>
                <a:sym typeface="Arial"/>
              </a:rPr>
              <a:t> ICMPD/2021/MPF-357-004</a:t>
            </a:r>
            <a:endParaRPr sz="1000" b="0" i="0" cap="none">
              <a:solidFill>
                <a:schemeClr val="dk1"/>
              </a:solidFill>
              <a:latin typeface="Arial"/>
              <a:ea typeface="Arial"/>
              <a:cs typeface="Arial"/>
              <a:sym typeface="Arial"/>
            </a:endParaRPr>
          </a:p>
        </p:txBody>
      </p:sp>
      <p:sp>
        <p:nvSpPr>
          <p:cNvPr id="451" name="Google Shape;451;p16"/>
          <p:cNvSpPr txBox="1"/>
          <p:nvPr/>
        </p:nvSpPr>
        <p:spPr>
          <a:xfrm>
            <a:off x="951865" y="1415415"/>
            <a:ext cx="10326370" cy="43230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ro-RO" sz="1800" b="1">
                <a:solidFill>
                  <a:schemeClr val="dk1"/>
                </a:solidFill>
                <a:latin typeface="Arial"/>
                <a:ea typeface="Arial"/>
                <a:cs typeface="Arial"/>
                <a:sym typeface="Arial"/>
              </a:rPr>
              <a:t>Temporality, age, transnational suspension </a:t>
            </a:r>
            <a:endParaRPr sz="1800" b="1">
              <a:solidFill>
                <a:schemeClr val="dk1"/>
              </a:solidFill>
              <a:latin typeface="Arial"/>
              <a:ea typeface="Arial"/>
              <a:cs typeface="Arial"/>
              <a:sym typeface="Arial"/>
            </a:endParaRPr>
          </a:p>
          <a:p>
            <a:pPr marL="0" marR="0" lvl="0" indent="0" algn="l" rtl="0">
              <a:spcBef>
                <a:spcPts val="0"/>
              </a:spcBef>
              <a:spcAft>
                <a:spcPts val="0"/>
              </a:spcAft>
              <a:buNone/>
            </a:pPr>
            <a:endParaRPr sz="1800" b="1">
              <a:solidFill>
                <a:schemeClr val="dk1"/>
              </a:solidFill>
              <a:latin typeface="Arial"/>
              <a:ea typeface="Arial"/>
              <a:cs typeface="Arial"/>
              <a:sym typeface="Arial"/>
            </a:endParaRPr>
          </a:p>
          <a:p>
            <a:pPr marL="0" marR="0" lvl="0" indent="0" algn="l" rtl="0">
              <a:spcBef>
                <a:spcPts val="0"/>
              </a:spcBef>
              <a:spcAft>
                <a:spcPts val="0"/>
              </a:spcAft>
              <a:buNone/>
            </a:pPr>
            <a:r>
              <a:rPr lang="ro-RO" sz="1800">
                <a:solidFill>
                  <a:schemeClr val="dk1"/>
                </a:solidFill>
                <a:latin typeface="Arial"/>
                <a:ea typeface="Arial"/>
                <a:cs typeface="Arial"/>
                <a:sym typeface="Arial"/>
              </a:rPr>
              <a:t>Overall: while the </a:t>
            </a:r>
            <a:r>
              <a:rPr lang="ro-RO" sz="1800" b="1">
                <a:solidFill>
                  <a:schemeClr val="dk1"/>
                </a:solidFill>
                <a:latin typeface="Arial"/>
                <a:ea typeface="Arial"/>
                <a:cs typeface="Arial"/>
                <a:sym typeface="Arial"/>
              </a:rPr>
              <a:t>transnational suspension in temporariness (Ducu, 2018) </a:t>
            </a:r>
            <a:r>
              <a:rPr lang="ro-RO" sz="1800">
                <a:solidFill>
                  <a:schemeClr val="dk1"/>
                </a:solidFill>
                <a:latin typeface="Arial"/>
                <a:ea typeface="Arial"/>
                <a:cs typeface="Arial"/>
                <a:sym typeface="Arial"/>
              </a:rPr>
              <a:t>has remained </a:t>
            </a:r>
            <a:r>
              <a:rPr lang="ro-RO" sz="1800" b="1">
                <a:solidFill>
                  <a:schemeClr val="dk1"/>
                </a:solidFill>
                <a:latin typeface="Arial"/>
                <a:ea typeface="Arial"/>
                <a:cs typeface="Arial"/>
                <a:sym typeface="Arial"/>
              </a:rPr>
              <a:t>typical </a:t>
            </a:r>
            <a:r>
              <a:rPr lang="ro-RO" sz="1800">
                <a:solidFill>
                  <a:schemeClr val="dk1"/>
                </a:solidFill>
                <a:latin typeface="Arial"/>
                <a:ea typeface="Arial"/>
                <a:cs typeface="Arial"/>
                <a:sym typeface="Arial"/>
              </a:rPr>
              <a:t>with adults (“plans - they have been there all along,” Ua) and plans to emigrate or return remain constantly </a:t>
            </a:r>
            <a:r>
              <a:rPr lang="ro-RO" sz="1800" b="1">
                <a:solidFill>
                  <a:schemeClr val="dk1"/>
                </a:solidFill>
                <a:latin typeface="Arial"/>
                <a:ea typeface="Arial"/>
                <a:cs typeface="Arial"/>
                <a:sym typeface="Arial"/>
              </a:rPr>
              <a:t>postponed</a:t>
            </a:r>
            <a:r>
              <a:rPr lang="ro-RO" sz="1800">
                <a:solidFill>
                  <a:schemeClr val="dk1"/>
                </a:solidFill>
                <a:latin typeface="Arial"/>
                <a:ea typeface="Arial"/>
                <a:cs typeface="Arial"/>
                <a:sym typeface="Arial"/>
              </a:rPr>
              <a:t>, some steps towards self-conscious transnationalism have emerged and the </a:t>
            </a:r>
            <a:r>
              <a:rPr lang="ro-RO" sz="1800" b="1">
                <a:solidFill>
                  <a:schemeClr val="dk1"/>
                </a:solidFill>
                <a:latin typeface="Arial"/>
                <a:ea typeface="Arial"/>
                <a:cs typeface="Arial"/>
                <a:sym typeface="Arial"/>
              </a:rPr>
              <a:t>unpredictability </a:t>
            </a:r>
            <a:r>
              <a:rPr lang="ro-RO" sz="1800">
                <a:solidFill>
                  <a:schemeClr val="dk1"/>
                </a:solidFill>
                <a:latin typeface="Arial"/>
                <a:ea typeface="Arial"/>
                <a:cs typeface="Arial"/>
                <a:sym typeface="Arial"/>
              </a:rPr>
              <a:t>of migration assumed as such. With </a:t>
            </a:r>
            <a:r>
              <a:rPr lang="ro-RO" sz="1800" b="1">
                <a:solidFill>
                  <a:schemeClr val="dk1"/>
                </a:solidFill>
                <a:latin typeface="Arial"/>
                <a:ea typeface="Arial"/>
                <a:cs typeface="Arial"/>
                <a:sym typeface="Arial"/>
              </a:rPr>
              <a:t>children </a:t>
            </a:r>
            <a:r>
              <a:rPr lang="ro-RO" sz="1800">
                <a:solidFill>
                  <a:schemeClr val="dk1"/>
                </a:solidFill>
                <a:latin typeface="Arial"/>
                <a:ea typeface="Arial"/>
                <a:cs typeface="Arial"/>
                <a:sym typeface="Arial"/>
              </a:rPr>
              <a:t>however, this is not the case when young - they tend to </a:t>
            </a:r>
            <a:r>
              <a:rPr lang="ro-RO" sz="1800" b="1">
                <a:solidFill>
                  <a:schemeClr val="dk1"/>
                </a:solidFill>
                <a:latin typeface="Arial"/>
                <a:ea typeface="Arial"/>
                <a:cs typeface="Arial"/>
                <a:sym typeface="Arial"/>
              </a:rPr>
              <a:t>adapt </a:t>
            </a:r>
            <a:r>
              <a:rPr lang="ro-RO" sz="1800">
                <a:solidFill>
                  <a:schemeClr val="dk1"/>
                </a:solidFill>
                <a:latin typeface="Arial"/>
                <a:ea typeface="Arial"/>
                <a:cs typeface="Arial"/>
                <a:sym typeface="Arial"/>
              </a:rPr>
              <a:t>to a parent’s absence (“cry it off”) and </a:t>
            </a:r>
            <a:r>
              <a:rPr lang="ro-RO" sz="1800" b="1">
                <a:solidFill>
                  <a:schemeClr val="dk1"/>
                </a:solidFill>
                <a:latin typeface="Arial"/>
                <a:ea typeface="Arial"/>
                <a:cs typeface="Arial"/>
                <a:sym typeface="Arial"/>
              </a:rPr>
              <a:t>hope </a:t>
            </a:r>
            <a:r>
              <a:rPr lang="ro-RO" sz="1800">
                <a:solidFill>
                  <a:schemeClr val="dk1"/>
                </a:solidFill>
                <a:latin typeface="Arial"/>
                <a:ea typeface="Arial"/>
                <a:cs typeface="Arial"/>
                <a:sym typeface="Arial"/>
              </a:rPr>
              <a:t>for his/her return. Constant communication also adds to a “</a:t>
            </a:r>
            <a:r>
              <a:rPr lang="ro-RO" sz="1800" b="1">
                <a:solidFill>
                  <a:schemeClr val="dk1"/>
                </a:solidFill>
                <a:latin typeface="Arial"/>
                <a:ea typeface="Arial"/>
                <a:cs typeface="Arial"/>
                <a:sym typeface="Arial"/>
              </a:rPr>
              <a:t>normalization</a:t>
            </a:r>
            <a:r>
              <a:rPr lang="ro-RO" sz="1800">
                <a:solidFill>
                  <a:schemeClr val="dk1"/>
                </a:solidFill>
                <a:latin typeface="Arial"/>
                <a:ea typeface="Arial"/>
                <a:cs typeface="Arial"/>
                <a:sym typeface="Arial"/>
              </a:rPr>
              <a:t>” of transnationalism, however the feeling of loss and distance remains. Also, children often don’t </a:t>
            </a:r>
            <a:r>
              <a:rPr lang="ro-RO" sz="1800" b="1">
                <a:solidFill>
                  <a:schemeClr val="dk1"/>
                </a:solidFill>
                <a:latin typeface="Arial"/>
                <a:ea typeface="Arial"/>
                <a:cs typeface="Arial"/>
                <a:sym typeface="Arial"/>
              </a:rPr>
              <a:t>remember </a:t>
            </a:r>
            <a:r>
              <a:rPr lang="ro-RO" sz="1800">
                <a:solidFill>
                  <a:schemeClr val="dk1"/>
                </a:solidFill>
                <a:latin typeface="Arial"/>
                <a:ea typeface="Arial"/>
                <a:cs typeface="Arial"/>
                <a:sym typeface="Arial"/>
              </a:rPr>
              <a:t>the time before migration, hence this situation is all the more “normal” and temporally indefinite. </a:t>
            </a:r>
            <a:endParaRPr sz="1800">
              <a:solidFill>
                <a:schemeClr val="dk1"/>
              </a:solidFill>
              <a:latin typeface="Arial"/>
              <a:ea typeface="Arial"/>
              <a:cs typeface="Arial"/>
              <a:sym typeface="Arial"/>
            </a:endParaRPr>
          </a:p>
          <a:p>
            <a:pPr marL="0" marR="0" lvl="0" indent="0" algn="l" rtl="0">
              <a:spcBef>
                <a:spcPts val="0"/>
              </a:spcBef>
              <a:spcAft>
                <a:spcPts val="0"/>
              </a:spcAft>
              <a:buNone/>
            </a:pPr>
            <a:endParaRPr sz="500">
              <a:solidFill>
                <a:schemeClr val="dk1"/>
              </a:solidFill>
              <a:latin typeface="Arial"/>
              <a:ea typeface="Arial"/>
              <a:cs typeface="Arial"/>
              <a:sym typeface="Arial"/>
            </a:endParaRPr>
          </a:p>
          <a:p>
            <a:pPr marL="0" marR="0" lvl="0" indent="0" algn="l" rtl="0">
              <a:spcBef>
                <a:spcPts val="0"/>
              </a:spcBef>
              <a:spcAft>
                <a:spcPts val="0"/>
              </a:spcAft>
              <a:buNone/>
            </a:pPr>
            <a:r>
              <a:rPr lang="ro-RO" sz="1800" b="1">
                <a:solidFill>
                  <a:schemeClr val="dk1"/>
                </a:solidFill>
                <a:latin typeface="Arial"/>
                <a:ea typeface="Arial"/>
                <a:cs typeface="Arial"/>
                <a:sym typeface="Arial"/>
              </a:rPr>
              <a:t>Differences were shown in correlation with age</a:t>
            </a:r>
            <a:r>
              <a:rPr lang="ro-RO" sz="1800">
                <a:solidFill>
                  <a:schemeClr val="dk1"/>
                </a:solidFill>
                <a:latin typeface="Arial"/>
                <a:ea typeface="Arial"/>
                <a:cs typeface="Arial"/>
                <a:sym typeface="Arial"/>
              </a:rPr>
              <a:t> - </a:t>
            </a:r>
            <a:r>
              <a:rPr lang="ro-RO" sz="1800" b="1">
                <a:solidFill>
                  <a:schemeClr val="dk1"/>
                </a:solidFill>
                <a:latin typeface="Arial"/>
                <a:ea typeface="Arial"/>
                <a:cs typeface="Arial"/>
                <a:sym typeface="Arial"/>
              </a:rPr>
              <a:t>adolescence </a:t>
            </a:r>
            <a:r>
              <a:rPr lang="ro-RO" sz="1800">
                <a:solidFill>
                  <a:schemeClr val="dk1"/>
                </a:solidFill>
                <a:latin typeface="Arial"/>
                <a:ea typeface="Arial"/>
                <a:cs typeface="Arial"/>
                <a:sym typeface="Arial"/>
              </a:rPr>
              <a:t>(from 12 to 16) being more problematic since it enters the temporality of </a:t>
            </a:r>
            <a:r>
              <a:rPr lang="ro-RO" sz="1800" b="1">
                <a:solidFill>
                  <a:schemeClr val="dk1"/>
                </a:solidFill>
                <a:latin typeface="Arial"/>
                <a:ea typeface="Arial"/>
                <a:cs typeface="Arial"/>
                <a:sym typeface="Arial"/>
              </a:rPr>
              <a:t>planning </a:t>
            </a:r>
            <a:r>
              <a:rPr lang="ro-RO" sz="1800">
                <a:solidFill>
                  <a:schemeClr val="dk1"/>
                </a:solidFill>
                <a:latin typeface="Arial"/>
                <a:ea typeface="Arial"/>
                <a:cs typeface="Arial"/>
                <a:sym typeface="Arial"/>
              </a:rPr>
              <a:t>hence of </a:t>
            </a:r>
            <a:r>
              <a:rPr lang="ro-RO" sz="1800" b="1">
                <a:solidFill>
                  <a:schemeClr val="dk1"/>
                </a:solidFill>
                <a:latin typeface="Arial"/>
                <a:ea typeface="Arial"/>
                <a:cs typeface="Arial"/>
                <a:sym typeface="Arial"/>
              </a:rPr>
              <a:t>suspension</a:t>
            </a:r>
            <a:r>
              <a:rPr lang="ro-RO" sz="1800">
                <a:solidFill>
                  <a:schemeClr val="dk1"/>
                </a:solidFill>
                <a:latin typeface="Arial"/>
                <a:ea typeface="Arial"/>
                <a:cs typeface="Arial"/>
                <a:sym typeface="Arial"/>
              </a:rPr>
              <a:t>. Also, they correlated with the </a:t>
            </a:r>
            <a:r>
              <a:rPr lang="ro-RO" sz="1800" b="1">
                <a:solidFill>
                  <a:schemeClr val="dk1"/>
                </a:solidFill>
                <a:latin typeface="Arial"/>
                <a:ea typeface="Arial"/>
                <a:cs typeface="Arial"/>
                <a:sym typeface="Arial"/>
              </a:rPr>
              <a:t>person migrating</a:t>
            </a:r>
            <a:r>
              <a:rPr lang="ro-RO" sz="1800">
                <a:solidFill>
                  <a:schemeClr val="dk1"/>
                </a:solidFill>
                <a:latin typeface="Arial"/>
                <a:ea typeface="Arial"/>
                <a:cs typeface="Arial"/>
                <a:sym typeface="Arial"/>
              </a:rPr>
              <a:t>, </a:t>
            </a:r>
            <a:r>
              <a:rPr lang="ro-RO" sz="1800" b="1">
                <a:solidFill>
                  <a:schemeClr val="dk1"/>
                </a:solidFill>
                <a:latin typeface="Arial"/>
                <a:ea typeface="Arial"/>
                <a:cs typeface="Arial"/>
                <a:sym typeface="Arial"/>
              </a:rPr>
              <a:t>gender and age-specific relationships </a:t>
            </a:r>
            <a:r>
              <a:rPr lang="ro-RO" sz="1800">
                <a:solidFill>
                  <a:schemeClr val="dk1"/>
                </a:solidFill>
                <a:latin typeface="Arial"/>
                <a:ea typeface="Arial"/>
                <a:cs typeface="Arial"/>
                <a:sym typeface="Arial"/>
              </a:rPr>
              <a:t>(“girls grow closer to their mothers at this age”, “boys need their fathers at his age and I’m not there”) being highlighted. </a:t>
            </a:r>
            <a:endParaRPr sz="1800">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452" name="Google Shape;452;p16"/>
          <p:cNvPicPr preferRelativeResize="0"/>
          <p:nvPr/>
        </p:nvPicPr>
        <p:blipFill rotWithShape="1">
          <a:blip r:embed="rId10">
            <a:alphaModFix/>
          </a:blip>
          <a:srcRect/>
          <a:stretch/>
        </p:blipFill>
        <p:spPr>
          <a:xfrm>
            <a:off x="951548" y="5686425"/>
            <a:ext cx="1838324" cy="5715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57"/>
        <p:cNvGrpSpPr/>
        <p:nvPr/>
      </p:nvGrpSpPr>
      <p:grpSpPr>
        <a:xfrm>
          <a:off x="0" y="0"/>
          <a:ext cx="0" cy="0"/>
          <a:chOff x="0" y="0"/>
          <a:chExt cx="0" cy="0"/>
        </a:xfrm>
      </p:grpSpPr>
      <p:sp>
        <p:nvSpPr>
          <p:cNvPr id="758" name="Google Shape;758;p30"/>
          <p:cNvSpPr txBox="1"/>
          <p:nvPr/>
        </p:nvSpPr>
        <p:spPr>
          <a:xfrm>
            <a:off x="951722" y="16136"/>
            <a:ext cx="10552890" cy="92877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59" name="Google Shape;759;p30"/>
          <p:cNvSpPr txBox="1"/>
          <p:nvPr/>
        </p:nvSpPr>
        <p:spPr>
          <a:xfrm>
            <a:off x="1716833" y="5909191"/>
            <a:ext cx="9395926" cy="954338"/>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760" name="Google Shape;760;p30" descr="EN Co-funded by the EU_POS"/>
          <p:cNvPicPr preferRelativeResize="0"/>
          <p:nvPr/>
        </p:nvPicPr>
        <p:blipFill rotWithShape="1">
          <a:blip r:embed="rId3">
            <a:alphaModFix/>
          </a:blip>
          <a:srcRect/>
          <a:stretch/>
        </p:blipFill>
        <p:spPr>
          <a:xfrm>
            <a:off x="1200880" y="318115"/>
            <a:ext cx="3754533" cy="768109"/>
          </a:xfrm>
          <a:prstGeom prst="rect">
            <a:avLst/>
          </a:prstGeom>
          <a:noFill/>
          <a:ln>
            <a:noFill/>
          </a:ln>
        </p:spPr>
      </p:pic>
      <p:pic>
        <p:nvPicPr>
          <p:cNvPr id="761" name="Google Shape;761;p30"/>
          <p:cNvPicPr preferRelativeResize="0"/>
          <p:nvPr/>
        </p:nvPicPr>
        <p:blipFill rotWithShape="1">
          <a:blip r:embed="rId4">
            <a:alphaModFix/>
          </a:blip>
          <a:srcRect/>
          <a:stretch/>
        </p:blipFill>
        <p:spPr>
          <a:xfrm>
            <a:off x="5782184" y="306331"/>
            <a:ext cx="1919353" cy="864994"/>
          </a:xfrm>
          <a:prstGeom prst="rect">
            <a:avLst/>
          </a:prstGeom>
          <a:noFill/>
          <a:ln>
            <a:noFill/>
          </a:ln>
        </p:spPr>
      </p:pic>
      <p:pic>
        <p:nvPicPr>
          <p:cNvPr id="762" name="Google Shape;762;p30"/>
          <p:cNvPicPr preferRelativeResize="0"/>
          <p:nvPr/>
        </p:nvPicPr>
        <p:blipFill rotWithShape="1">
          <a:blip r:embed="rId5">
            <a:alphaModFix/>
          </a:blip>
          <a:srcRect/>
          <a:stretch/>
        </p:blipFill>
        <p:spPr>
          <a:xfrm>
            <a:off x="8527792" y="267578"/>
            <a:ext cx="2423160" cy="869733"/>
          </a:xfrm>
          <a:prstGeom prst="rect">
            <a:avLst/>
          </a:prstGeom>
          <a:noFill/>
          <a:ln>
            <a:noFill/>
          </a:ln>
        </p:spPr>
      </p:pic>
      <p:sp>
        <p:nvSpPr>
          <p:cNvPr id="763" name="Google Shape;763;p30"/>
          <p:cNvSpPr/>
          <p:nvPr/>
        </p:nvSpPr>
        <p:spPr>
          <a:xfrm>
            <a:off x="1201515" y="-138176"/>
            <a:ext cx="12192000" cy="45720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64" name="Google Shape;764;p30"/>
          <p:cNvSpPr/>
          <p:nvPr/>
        </p:nvSpPr>
        <p:spPr>
          <a:xfrm>
            <a:off x="571277" y="928624"/>
            <a:ext cx="12192001"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100"/>
              <a:buFont typeface="Arial"/>
              <a:buNone/>
            </a:pPr>
            <a:r>
              <a:rPr lang="en-GB" sz="11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pic>
        <p:nvPicPr>
          <p:cNvPr id="765" name="Google Shape;765;p30" descr="O imagine care conține ceas&#10;&#10;Descriere generată automat"/>
          <p:cNvPicPr preferRelativeResize="0"/>
          <p:nvPr/>
        </p:nvPicPr>
        <p:blipFill rotWithShape="1">
          <a:blip r:embed="rId6">
            <a:alphaModFix/>
          </a:blip>
          <a:srcRect/>
          <a:stretch/>
        </p:blipFill>
        <p:spPr>
          <a:xfrm>
            <a:off x="3231329" y="5670467"/>
            <a:ext cx="1539875" cy="579438"/>
          </a:xfrm>
          <a:prstGeom prst="rect">
            <a:avLst/>
          </a:prstGeom>
          <a:noFill/>
          <a:ln>
            <a:noFill/>
          </a:ln>
        </p:spPr>
      </p:pic>
      <p:pic>
        <p:nvPicPr>
          <p:cNvPr id="766" name="Google Shape;766;p30"/>
          <p:cNvPicPr preferRelativeResize="0"/>
          <p:nvPr/>
        </p:nvPicPr>
        <p:blipFill rotWithShape="1">
          <a:blip r:embed="rId7">
            <a:alphaModFix/>
          </a:blip>
          <a:srcRect/>
          <a:stretch/>
        </p:blipFill>
        <p:spPr>
          <a:xfrm>
            <a:off x="5344630" y="5750778"/>
            <a:ext cx="1501775" cy="403225"/>
          </a:xfrm>
          <a:prstGeom prst="rect">
            <a:avLst/>
          </a:prstGeom>
          <a:noFill/>
          <a:ln>
            <a:noFill/>
          </a:ln>
        </p:spPr>
      </p:pic>
      <p:pic>
        <p:nvPicPr>
          <p:cNvPr id="767" name="Google Shape;767;p30" descr="Home"/>
          <p:cNvPicPr preferRelativeResize="0"/>
          <p:nvPr/>
        </p:nvPicPr>
        <p:blipFill rotWithShape="1">
          <a:blip r:embed="rId8">
            <a:alphaModFix/>
          </a:blip>
          <a:srcRect/>
          <a:stretch/>
        </p:blipFill>
        <p:spPr>
          <a:xfrm>
            <a:off x="9519224" y="5833540"/>
            <a:ext cx="1760538" cy="304800"/>
          </a:xfrm>
          <a:prstGeom prst="rect">
            <a:avLst/>
          </a:prstGeom>
          <a:noFill/>
          <a:ln>
            <a:noFill/>
          </a:ln>
        </p:spPr>
      </p:pic>
      <p:pic>
        <p:nvPicPr>
          <p:cNvPr id="768" name="Google Shape;768;p30"/>
          <p:cNvPicPr preferRelativeResize="0"/>
          <p:nvPr/>
        </p:nvPicPr>
        <p:blipFill rotWithShape="1">
          <a:blip r:embed="rId9">
            <a:alphaModFix/>
          </a:blip>
          <a:srcRect/>
          <a:stretch/>
        </p:blipFill>
        <p:spPr>
          <a:xfrm>
            <a:off x="7420070" y="5770882"/>
            <a:ext cx="1531938" cy="487362"/>
          </a:xfrm>
          <a:prstGeom prst="rect">
            <a:avLst/>
          </a:prstGeom>
          <a:noFill/>
          <a:ln>
            <a:noFill/>
          </a:ln>
        </p:spPr>
      </p:pic>
      <p:sp>
        <p:nvSpPr>
          <p:cNvPr id="769" name="Google Shape;769;p30"/>
          <p:cNvSpPr/>
          <p:nvPr/>
        </p:nvSpPr>
        <p:spPr>
          <a:xfrm>
            <a:off x="2806954" y="37674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770" name="Google Shape;770;p30"/>
          <p:cNvSpPr/>
          <p:nvPr/>
        </p:nvSpPr>
        <p:spPr>
          <a:xfrm>
            <a:off x="2806954" y="40722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771" name="Google Shape;771;p30"/>
          <p:cNvSpPr/>
          <p:nvPr/>
        </p:nvSpPr>
        <p:spPr>
          <a:xfrm>
            <a:off x="2806954" y="4451842"/>
            <a:ext cx="1540806"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800" b="0" i="0" u="none" strike="noStrike" cap="none">
              <a:solidFill>
                <a:schemeClr val="dk1"/>
              </a:solidFill>
              <a:latin typeface="Arial"/>
              <a:ea typeface="Arial"/>
              <a:cs typeface="Arial"/>
              <a:sym typeface="Arial"/>
            </a:endParaRPr>
          </a:p>
        </p:txBody>
      </p:sp>
      <p:sp>
        <p:nvSpPr>
          <p:cNvPr id="772" name="Google Shape;772;p30"/>
          <p:cNvSpPr/>
          <p:nvPr/>
        </p:nvSpPr>
        <p:spPr>
          <a:xfrm>
            <a:off x="3078781" y="2830297"/>
            <a:ext cx="60960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0" i="0" u="none" strike="noStrike" cap="none">
                <a:solidFill>
                  <a:schemeClr val="dk1"/>
                </a:solidFill>
                <a:latin typeface="Arial"/>
                <a:ea typeface="Arial"/>
                <a:cs typeface="Arial"/>
                <a:sym typeface="Arial"/>
              </a:rPr>
              <a:t> </a:t>
            </a:r>
            <a:endParaRPr sz="4800" b="0" i="0" u="none" strike="noStrike" cap="none">
              <a:solidFill>
                <a:schemeClr val="dk1"/>
              </a:solidFill>
              <a:latin typeface="Arial"/>
              <a:ea typeface="Arial"/>
              <a:cs typeface="Arial"/>
              <a:sym typeface="Arial"/>
            </a:endParaRPr>
          </a:p>
        </p:txBody>
      </p:sp>
      <p:sp>
        <p:nvSpPr>
          <p:cNvPr id="773" name="Google Shape;773;p30"/>
          <p:cNvSpPr txBox="1"/>
          <p:nvPr/>
        </p:nvSpPr>
        <p:spPr>
          <a:xfrm>
            <a:off x="2174033" y="6463419"/>
            <a:ext cx="9483006"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0" i="0" cap="none">
                <a:solidFill>
                  <a:schemeClr val="dk1"/>
                </a:solidFill>
                <a:latin typeface="Arial"/>
                <a:ea typeface="Arial"/>
                <a:cs typeface="Arial"/>
                <a:sym typeface="Arial"/>
              </a:rPr>
              <a:t>CHILDREN LEFT BEHIND BY LABOUR MIGRATION: SUPPORTING MOLDOVAN AND UKRAINIAN TRANSNATIONAL  FAMILIES IN THE EU (CASTLE)</a:t>
            </a:r>
            <a:endParaRPr sz="1000" b="0" i="0" cap="none">
              <a:solidFill>
                <a:schemeClr val="dk1"/>
              </a:solidFill>
              <a:latin typeface="Arial"/>
              <a:ea typeface="Arial"/>
              <a:cs typeface="Arial"/>
              <a:sym typeface="Arial"/>
            </a:endParaRPr>
          </a:p>
          <a:p>
            <a:pPr marL="0" marR="0" lvl="0" indent="0" algn="l" rtl="0">
              <a:spcBef>
                <a:spcPts val="0"/>
              </a:spcBef>
              <a:spcAft>
                <a:spcPts val="0"/>
              </a:spcAft>
              <a:buNone/>
            </a:pPr>
            <a:r>
              <a:rPr lang="en-GB" sz="1000" b="0" i="0" cap="none">
                <a:solidFill>
                  <a:schemeClr val="dk1"/>
                </a:solidFill>
                <a:latin typeface="Arial"/>
                <a:ea typeface="Arial"/>
                <a:cs typeface="Arial"/>
                <a:sym typeface="Arial"/>
              </a:rPr>
              <a:t> ICMPD/2021/MPF-357-004</a:t>
            </a:r>
            <a:endParaRPr sz="1000" b="0" i="0" cap="none">
              <a:solidFill>
                <a:schemeClr val="dk1"/>
              </a:solidFill>
              <a:latin typeface="Arial"/>
              <a:ea typeface="Arial"/>
              <a:cs typeface="Arial"/>
              <a:sym typeface="Arial"/>
            </a:endParaRPr>
          </a:p>
        </p:txBody>
      </p:sp>
      <p:sp>
        <p:nvSpPr>
          <p:cNvPr id="774" name="Google Shape;774;p30"/>
          <p:cNvSpPr txBox="1"/>
          <p:nvPr/>
        </p:nvSpPr>
        <p:spPr>
          <a:xfrm>
            <a:off x="952500" y="1332865"/>
            <a:ext cx="10326370" cy="42780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endParaRPr sz="1800" b="1" dirty="0">
              <a:solidFill>
                <a:schemeClr val="dk1"/>
              </a:solidFill>
              <a:latin typeface="Arial"/>
              <a:ea typeface="Arial"/>
              <a:cs typeface="Arial"/>
              <a:sym typeface="Arial"/>
            </a:endParaRPr>
          </a:p>
          <a:p>
            <a:pPr marL="0" marR="0" lvl="0" indent="0" algn="ctr" rtl="0">
              <a:spcBef>
                <a:spcPts val="0"/>
              </a:spcBef>
              <a:spcAft>
                <a:spcPts val="0"/>
              </a:spcAft>
              <a:buNone/>
            </a:pPr>
            <a:endParaRPr sz="1800" b="1" dirty="0">
              <a:solidFill>
                <a:schemeClr val="dk1"/>
              </a:solidFill>
              <a:latin typeface="Arial"/>
              <a:ea typeface="Arial"/>
              <a:cs typeface="Arial"/>
              <a:sym typeface="Arial"/>
            </a:endParaRPr>
          </a:p>
          <a:p>
            <a:pPr marL="0" marR="0" lvl="0" indent="0" algn="ctr" rtl="0">
              <a:spcBef>
                <a:spcPts val="0"/>
              </a:spcBef>
              <a:spcAft>
                <a:spcPts val="0"/>
              </a:spcAft>
              <a:buNone/>
            </a:pPr>
            <a:r>
              <a:rPr lang="en-GB" sz="3200" b="1" dirty="0">
                <a:solidFill>
                  <a:schemeClr val="dk1"/>
                </a:solidFill>
                <a:latin typeface="Arial"/>
                <a:ea typeface="Arial"/>
                <a:cs typeface="Arial"/>
                <a:sym typeface="Arial"/>
              </a:rPr>
              <a:t>Thank you!</a:t>
            </a:r>
            <a:endParaRPr sz="3200" b="1" dirty="0">
              <a:solidFill>
                <a:schemeClr val="dk1"/>
              </a:solidFill>
              <a:latin typeface="Arial"/>
              <a:ea typeface="Arial"/>
              <a:cs typeface="Arial"/>
              <a:sym typeface="Arial"/>
            </a:endParaRPr>
          </a:p>
          <a:p>
            <a:pPr marL="0" marR="0" lvl="0" indent="0" algn="ctr" rtl="0">
              <a:spcBef>
                <a:spcPts val="0"/>
              </a:spcBef>
              <a:spcAft>
                <a:spcPts val="0"/>
              </a:spcAft>
              <a:buNone/>
            </a:pPr>
            <a:endParaRPr sz="2000" b="1" dirty="0">
              <a:solidFill>
                <a:schemeClr val="dk1"/>
              </a:solidFill>
              <a:latin typeface="Arial"/>
              <a:ea typeface="Arial"/>
              <a:cs typeface="Arial"/>
              <a:sym typeface="Arial"/>
            </a:endParaRPr>
          </a:p>
          <a:p>
            <a:pPr marL="0" marR="0" lvl="0" indent="0" algn="ctr" rtl="0">
              <a:spcBef>
                <a:spcPts val="0"/>
              </a:spcBef>
              <a:spcAft>
                <a:spcPts val="0"/>
              </a:spcAft>
              <a:buNone/>
            </a:pPr>
            <a:endParaRPr sz="2000" b="1" dirty="0">
              <a:solidFill>
                <a:schemeClr val="dk1"/>
              </a:solidFill>
              <a:latin typeface="Arial"/>
              <a:ea typeface="Arial"/>
              <a:cs typeface="Arial"/>
              <a:sym typeface="Arial"/>
            </a:endParaRPr>
          </a:p>
          <a:p>
            <a:pPr marL="0" marR="0" lvl="0" indent="0" algn="ctr" rtl="0">
              <a:spcBef>
                <a:spcPts val="0"/>
              </a:spcBef>
              <a:spcAft>
                <a:spcPts val="0"/>
              </a:spcAft>
              <a:buNone/>
            </a:pPr>
            <a:endParaRPr sz="2000" b="1" dirty="0">
              <a:solidFill>
                <a:schemeClr val="dk1"/>
              </a:solidFill>
              <a:latin typeface="Arial"/>
              <a:ea typeface="Arial"/>
              <a:cs typeface="Arial"/>
              <a:sym typeface="Arial"/>
            </a:endParaRPr>
          </a:p>
          <a:p>
            <a:pPr marL="0" marR="0" lvl="0" indent="0" algn="ctr" rtl="0">
              <a:spcBef>
                <a:spcPts val="0"/>
              </a:spcBef>
              <a:spcAft>
                <a:spcPts val="0"/>
              </a:spcAft>
              <a:buNone/>
            </a:pPr>
            <a:r>
              <a:rPr lang="en-GB" sz="2000" b="1" dirty="0">
                <a:solidFill>
                  <a:schemeClr val="dk1"/>
                </a:solidFill>
                <a:latin typeface="Arial"/>
                <a:ea typeface="Arial"/>
                <a:cs typeface="Arial"/>
                <a:sym typeface="Arial"/>
              </a:rPr>
              <a:t>The                             team</a:t>
            </a:r>
            <a:endParaRPr sz="1800" b="1" dirty="0">
              <a:solidFill>
                <a:schemeClr val="dk1"/>
              </a:solidFill>
              <a:latin typeface="Arial"/>
              <a:ea typeface="Arial"/>
              <a:cs typeface="Arial"/>
              <a:sym typeface="Arial"/>
            </a:endParaRPr>
          </a:p>
          <a:p>
            <a:pPr marL="0" marR="0" lvl="0" indent="0" algn="ctr" rtl="0">
              <a:spcBef>
                <a:spcPts val="0"/>
              </a:spcBef>
              <a:spcAft>
                <a:spcPts val="0"/>
              </a:spcAft>
              <a:buNone/>
            </a:pPr>
            <a:r>
              <a:rPr lang="en-GB" sz="1800" dirty="0">
                <a:solidFill>
                  <a:schemeClr val="dk1"/>
                </a:solidFill>
                <a:latin typeface="Arial"/>
                <a:ea typeface="Arial"/>
                <a:cs typeface="Arial"/>
                <a:sym typeface="Arial"/>
              </a:rPr>
              <a:t> </a:t>
            </a:r>
            <a:endParaRPr sz="1800" dirty="0">
              <a:solidFill>
                <a:schemeClr val="dk1"/>
              </a:solidFill>
              <a:latin typeface="Arial"/>
              <a:ea typeface="Arial"/>
              <a:cs typeface="Arial"/>
              <a:sym typeface="Arial"/>
            </a:endParaRPr>
          </a:p>
          <a:p>
            <a:pPr marL="0" marR="0" lvl="0" indent="0" algn="r" rtl="0">
              <a:spcBef>
                <a:spcPts val="0"/>
              </a:spcBef>
              <a:spcAft>
                <a:spcPts val="0"/>
              </a:spcAft>
              <a:buNone/>
            </a:pPr>
            <a:endParaRPr lang="ro-RO" sz="1400" dirty="0">
              <a:solidFill>
                <a:schemeClr val="dk1"/>
              </a:solidFill>
              <a:latin typeface="Arial"/>
              <a:ea typeface="Arial"/>
              <a:cs typeface="Arial"/>
              <a:sym typeface="Arial"/>
            </a:endParaRPr>
          </a:p>
          <a:p>
            <a:pPr marL="0" marR="0" lvl="0" indent="0" algn="r" rtl="0">
              <a:spcBef>
                <a:spcPts val="0"/>
              </a:spcBef>
              <a:spcAft>
                <a:spcPts val="0"/>
              </a:spcAft>
              <a:buNone/>
            </a:pPr>
            <a:endParaRPr lang="ro-RO" dirty="0">
              <a:solidFill>
                <a:schemeClr val="dk1"/>
              </a:solidFill>
            </a:endParaRPr>
          </a:p>
          <a:p>
            <a:pPr marL="0" marR="0" lvl="0" indent="0" algn="r" rtl="0">
              <a:spcBef>
                <a:spcPts val="0"/>
              </a:spcBef>
              <a:spcAft>
                <a:spcPts val="0"/>
              </a:spcAft>
              <a:buNone/>
            </a:pPr>
            <a:r>
              <a:rPr lang="en-GB" sz="1400" dirty="0">
                <a:solidFill>
                  <a:schemeClr val="dk1"/>
                </a:solidFill>
                <a:latin typeface="Arial"/>
                <a:ea typeface="Arial"/>
                <a:cs typeface="Arial"/>
                <a:sym typeface="Arial"/>
              </a:rPr>
              <a:t>CHILDREN LEFT BEHIND BY LABOUR MIGRATION: SUPPORTING </a:t>
            </a:r>
            <a:endParaRPr sz="1400" dirty="0">
              <a:solidFill>
                <a:schemeClr val="dk1"/>
              </a:solidFill>
              <a:latin typeface="Arial"/>
              <a:ea typeface="Arial"/>
              <a:cs typeface="Arial"/>
              <a:sym typeface="Arial"/>
            </a:endParaRPr>
          </a:p>
          <a:p>
            <a:pPr marL="0" marR="0" lvl="0" indent="0" algn="r" rtl="0">
              <a:spcBef>
                <a:spcPts val="0"/>
              </a:spcBef>
              <a:spcAft>
                <a:spcPts val="0"/>
              </a:spcAft>
              <a:buNone/>
            </a:pPr>
            <a:r>
              <a:rPr lang="en-GB" sz="1400" dirty="0">
                <a:solidFill>
                  <a:schemeClr val="dk1"/>
                </a:solidFill>
                <a:latin typeface="Arial"/>
                <a:ea typeface="Arial"/>
                <a:cs typeface="Arial"/>
                <a:sym typeface="Arial"/>
              </a:rPr>
              <a:t>MOLDOVAN AND UKRAINIAN TRANSNATIONAL FAMILIES IN THE EU</a:t>
            </a:r>
            <a:endParaRPr sz="1400" dirty="0">
              <a:solidFill>
                <a:schemeClr val="dk1"/>
              </a:solidFill>
              <a:latin typeface="Arial"/>
              <a:ea typeface="Arial"/>
              <a:cs typeface="Arial"/>
              <a:sym typeface="Arial"/>
            </a:endParaRPr>
          </a:p>
          <a:p>
            <a:pPr marL="0" marR="0" lvl="0" indent="0" algn="r" rtl="0">
              <a:spcBef>
                <a:spcPts val="0"/>
              </a:spcBef>
              <a:spcAft>
                <a:spcPts val="0"/>
              </a:spcAft>
              <a:buNone/>
            </a:pPr>
            <a:r>
              <a:rPr lang="en-GB" sz="1400" dirty="0">
                <a:solidFill>
                  <a:schemeClr val="dk1"/>
                </a:solidFill>
                <a:latin typeface="Arial"/>
                <a:ea typeface="Arial"/>
                <a:cs typeface="Arial"/>
                <a:sym typeface="Arial"/>
              </a:rPr>
              <a:t>ICMPD/2021/MPF-357-004</a:t>
            </a:r>
            <a:endParaRPr sz="1400" b="0" i="0" cap="none" dirty="0">
              <a:solidFill>
                <a:schemeClr val="dk1"/>
              </a:solidFill>
              <a:latin typeface="Arial"/>
              <a:ea typeface="Arial"/>
              <a:cs typeface="Arial"/>
              <a:sym typeface="Arial"/>
            </a:endParaRPr>
          </a:p>
          <a:p>
            <a:pPr marL="0" marR="0" lvl="0" indent="0" algn="ctr" rtl="0">
              <a:spcBef>
                <a:spcPts val="0"/>
              </a:spcBef>
              <a:spcAft>
                <a:spcPts val="0"/>
              </a:spcAft>
              <a:buNone/>
            </a:pPr>
            <a:endParaRPr sz="1800" b="1" dirty="0">
              <a:solidFill>
                <a:schemeClr val="dk1"/>
              </a:solidFill>
              <a:latin typeface="Arial"/>
              <a:ea typeface="Arial"/>
              <a:cs typeface="Arial"/>
              <a:sym typeface="Arial"/>
            </a:endParaRPr>
          </a:p>
          <a:p>
            <a:pPr marL="0" marR="0" lvl="0" indent="0" algn="ctr" rtl="0">
              <a:spcBef>
                <a:spcPts val="0"/>
              </a:spcBef>
              <a:spcAft>
                <a:spcPts val="0"/>
              </a:spcAft>
              <a:buNone/>
            </a:pPr>
            <a:endParaRPr sz="1800" dirty="0">
              <a:solidFill>
                <a:schemeClr val="dk1"/>
              </a:solidFill>
              <a:latin typeface="Arial"/>
              <a:ea typeface="Arial"/>
              <a:cs typeface="Arial"/>
              <a:sym typeface="Arial"/>
            </a:endParaRPr>
          </a:p>
        </p:txBody>
      </p:sp>
      <p:pic>
        <p:nvPicPr>
          <p:cNvPr id="775" name="Google Shape;775;p30"/>
          <p:cNvPicPr preferRelativeResize="0"/>
          <p:nvPr/>
        </p:nvPicPr>
        <p:blipFill rotWithShape="1">
          <a:blip r:embed="rId10">
            <a:alphaModFix/>
          </a:blip>
          <a:srcRect/>
          <a:stretch/>
        </p:blipFill>
        <p:spPr>
          <a:xfrm>
            <a:off x="951548" y="5686425"/>
            <a:ext cx="1838324" cy="571500"/>
          </a:xfrm>
          <a:prstGeom prst="rect">
            <a:avLst/>
          </a:prstGeom>
          <a:noFill/>
          <a:ln>
            <a:noFill/>
          </a:ln>
        </p:spPr>
      </p:pic>
      <p:pic>
        <p:nvPicPr>
          <p:cNvPr id="776" name="Google Shape;776;p30"/>
          <p:cNvPicPr preferRelativeResize="0"/>
          <p:nvPr/>
        </p:nvPicPr>
        <p:blipFill rotWithShape="1">
          <a:blip r:embed="rId10">
            <a:alphaModFix/>
          </a:blip>
          <a:srcRect/>
          <a:stretch/>
        </p:blipFill>
        <p:spPr>
          <a:xfrm>
            <a:off x="5085398" y="3254375"/>
            <a:ext cx="1838324" cy="571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
          <p:cNvSpPr txBox="1"/>
          <p:nvPr/>
        </p:nvSpPr>
        <p:spPr>
          <a:xfrm>
            <a:off x="951722" y="16136"/>
            <a:ext cx="10552890" cy="92877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4" name="Google Shape;114;p2"/>
          <p:cNvSpPr txBox="1"/>
          <p:nvPr/>
        </p:nvSpPr>
        <p:spPr>
          <a:xfrm>
            <a:off x="1716833" y="5909191"/>
            <a:ext cx="9395926" cy="954338"/>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15" name="Google Shape;115;p2" descr="EN Co-funded by the EU_POS"/>
          <p:cNvPicPr preferRelativeResize="0"/>
          <p:nvPr/>
        </p:nvPicPr>
        <p:blipFill rotWithShape="1">
          <a:blip r:embed="rId3">
            <a:alphaModFix/>
          </a:blip>
          <a:srcRect/>
          <a:stretch/>
        </p:blipFill>
        <p:spPr>
          <a:xfrm>
            <a:off x="1200880" y="318115"/>
            <a:ext cx="3754533" cy="768109"/>
          </a:xfrm>
          <a:prstGeom prst="rect">
            <a:avLst/>
          </a:prstGeom>
          <a:noFill/>
          <a:ln>
            <a:noFill/>
          </a:ln>
        </p:spPr>
      </p:pic>
      <p:pic>
        <p:nvPicPr>
          <p:cNvPr id="116" name="Google Shape;116;p2"/>
          <p:cNvPicPr preferRelativeResize="0"/>
          <p:nvPr/>
        </p:nvPicPr>
        <p:blipFill rotWithShape="1">
          <a:blip r:embed="rId4">
            <a:alphaModFix/>
          </a:blip>
          <a:srcRect/>
          <a:stretch/>
        </p:blipFill>
        <p:spPr>
          <a:xfrm>
            <a:off x="5782184" y="306331"/>
            <a:ext cx="1919353" cy="864994"/>
          </a:xfrm>
          <a:prstGeom prst="rect">
            <a:avLst/>
          </a:prstGeom>
          <a:noFill/>
          <a:ln>
            <a:noFill/>
          </a:ln>
        </p:spPr>
      </p:pic>
      <p:pic>
        <p:nvPicPr>
          <p:cNvPr id="117" name="Google Shape;117;p2"/>
          <p:cNvPicPr preferRelativeResize="0"/>
          <p:nvPr/>
        </p:nvPicPr>
        <p:blipFill rotWithShape="1">
          <a:blip r:embed="rId5">
            <a:alphaModFix/>
          </a:blip>
          <a:srcRect/>
          <a:stretch/>
        </p:blipFill>
        <p:spPr>
          <a:xfrm>
            <a:off x="8527792" y="267578"/>
            <a:ext cx="2423160" cy="869733"/>
          </a:xfrm>
          <a:prstGeom prst="rect">
            <a:avLst/>
          </a:prstGeom>
          <a:noFill/>
          <a:ln>
            <a:noFill/>
          </a:ln>
        </p:spPr>
      </p:pic>
      <p:sp>
        <p:nvSpPr>
          <p:cNvPr id="118" name="Google Shape;118;p2"/>
          <p:cNvSpPr/>
          <p:nvPr/>
        </p:nvSpPr>
        <p:spPr>
          <a:xfrm>
            <a:off x="1201515" y="-138176"/>
            <a:ext cx="12192000" cy="45720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9" name="Google Shape;119;p2"/>
          <p:cNvSpPr/>
          <p:nvPr/>
        </p:nvSpPr>
        <p:spPr>
          <a:xfrm>
            <a:off x="571277" y="928624"/>
            <a:ext cx="12192001"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100"/>
              <a:buFont typeface="Arial"/>
              <a:buNone/>
            </a:pPr>
            <a:r>
              <a:rPr lang="en-GB" sz="11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pic>
        <p:nvPicPr>
          <p:cNvPr id="120" name="Google Shape;120;p2" descr="O imagine care conține ceas&#10;&#10;Descriere generată automat"/>
          <p:cNvPicPr preferRelativeResize="0"/>
          <p:nvPr/>
        </p:nvPicPr>
        <p:blipFill rotWithShape="1">
          <a:blip r:embed="rId6">
            <a:alphaModFix/>
          </a:blip>
          <a:srcRect/>
          <a:stretch/>
        </p:blipFill>
        <p:spPr>
          <a:xfrm>
            <a:off x="3231329" y="5670467"/>
            <a:ext cx="1539875" cy="579438"/>
          </a:xfrm>
          <a:prstGeom prst="rect">
            <a:avLst/>
          </a:prstGeom>
          <a:noFill/>
          <a:ln>
            <a:noFill/>
          </a:ln>
        </p:spPr>
      </p:pic>
      <p:pic>
        <p:nvPicPr>
          <p:cNvPr id="121" name="Google Shape;121;p2"/>
          <p:cNvPicPr preferRelativeResize="0"/>
          <p:nvPr/>
        </p:nvPicPr>
        <p:blipFill rotWithShape="1">
          <a:blip r:embed="rId7">
            <a:alphaModFix/>
          </a:blip>
          <a:srcRect/>
          <a:stretch/>
        </p:blipFill>
        <p:spPr>
          <a:xfrm>
            <a:off x="5344630" y="5750778"/>
            <a:ext cx="1501775" cy="403225"/>
          </a:xfrm>
          <a:prstGeom prst="rect">
            <a:avLst/>
          </a:prstGeom>
          <a:noFill/>
          <a:ln>
            <a:noFill/>
          </a:ln>
        </p:spPr>
      </p:pic>
      <p:pic>
        <p:nvPicPr>
          <p:cNvPr id="122" name="Google Shape;122;p2" descr="Home"/>
          <p:cNvPicPr preferRelativeResize="0"/>
          <p:nvPr/>
        </p:nvPicPr>
        <p:blipFill rotWithShape="1">
          <a:blip r:embed="rId8">
            <a:alphaModFix/>
          </a:blip>
          <a:srcRect/>
          <a:stretch/>
        </p:blipFill>
        <p:spPr>
          <a:xfrm>
            <a:off x="9519224" y="5833540"/>
            <a:ext cx="1760538" cy="304800"/>
          </a:xfrm>
          <a:prstGeom prst="rect">
            <a:avLst/>
          </a:prstGeom>
          <a:noFill/>
          <a:ln>
            <a:noFill/>
          </a:ln>
        </p:spPr>
      </p:pic>
      <p:pic>
        <p:nvPicPr>
          <p:cNvPr id="123" name="Google Shape;123;p2"/>
          <p:cNvPicPr preferRelativeResize="0"/>
          <p:nvPr/>
        </p:nvPicPr>
        <p:blipFill rotWithShape="1">
          <a:blip r:embed="rId9">
            <a:alphaModFix/>
          </a:blip>
          <a:srcRect/>
          <a:stretch/>
        </p:blipFill>
        <p:spPr>
          <a:xfrm>
            <a:off x="7420070" y="5770882"/>
            <a:ext cx="1531938" cy="487362"/>
          </a:xfrm>
          <a:prstGeom prst="rect">
            <a:avLst/>
          </a:prstGeom>
          <a:noFill/>
          <a:ln>
            <a:noFill/>
          </a:ln>
        </p:spPr>
      </p:pic>
      <p:sp>
        <p:nvSpPr>
          <p:cNvPr id="124" name="Google Shape;124;p2"/>
          <p:cNvSpPr/>
          <p:nvPr/>
        </p:nvSpPr>
        <p:spPr>
          <a:xfrm>
            <a:off x="2806954" y="37674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125" name="Google Shape;125;p2"/>
          <p:cNvSpPr/>
          <p:nvPr/>
        </p:nvSpPr>
        <p:spPr>
          <a:xfrm>
            <a:off x="2806954" y="40722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126" name="Google Shape;126;p2"/>
          <p:cNvSpPr/>
          <p:nvPr/>
        </p:nvSpPr>
        <p:spPr>
          <a:xfrm>
            <a:off x="2806954" y="4451842"/>
            <a:ext cx="1540806"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800" b="0" i="0" u="none" strike="noStrike" cap="none">
              <a:solidFill>
                <a:schemeClr val="dk1"/>
              </a:solidFill>
              <a:latin typeface="Arial"/>
              <a:ea typeface="Arial"/>
              <a:cs typeface="Arial"/>
              <a:sym typeface="Arial"/>
            </a:endParaRPr>
          </a:p>
        </p:txBody>
      </p:sp>
      <p:sp>
        <p:nvSpPr>
          <p:cNvPr id="127" name="Google Shape;127;p2"/>
          <p:cNvSpPr/>
          <p:nvPr/>
        </p:nvSpPr>
        <p:spPr>
          <a:xfrm>
            <a:off x="3078781" y="2830297"/>
            <a:ext cx="60960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0" i="0" u="none" strike="noStrike" cap="none">
                <a:solidFill>
                  <a:schemeClr val="dk1"/>
                </a:solidFill>
                <a:latin typeface="Arial"/>
                <a:ea typeface="Arial"/>
                <a:cs typeface="Arial"/>
                <a:sym typeface="Arial"/>
              </a:rPr>
              <a:t> </a:t>
            </a:r>
            <a:endParaRPr sz="4800" b="0" i="0" u="none" strike="noStrike" cap="none">
              <a:solidFill>
                <a:schemeClr val="dk1"/>
              </a:solidFill>
              <a:latin typeface="Arial"/>
              <a:ea typeface="Arial"/>
              <a:cs typeface="Arial"/>
              <a:sym typeface="Arial"/>
            </a:endParaRPr>
          </a:p>
        </p:txBody>
      </p:sp>
      <p:sp>
        <p:nvSpPr>
          <p:cNvPr id="128" name="Google Shape;128;p2"/>
          <p:cNvSpPr txBox="1"/>
          <p:nvPr/>
        </p:nvSpPr>
        <p:spPr>
          <a:xfrm>
            <a:off x="2174033" y="6463419"/>
            <a:ext cx="9483006"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0" i="0" cap="none">
                <a:solidFill>
                  <a:schemeClr val="dk1"/>
                </a:solidFill>
                <a:latin typeface="Arial"/>
                <a:ea typeface="Arial"/>
                <a:cs typeface="Arial"/>
                <a:sym typeface="Arial"/>
              </a:rPr>
              <a:t>CHILDREN LEFT BEHIND BY LABOUR MIGRATION: SUPPORTING MOLDOVAN AND UKRAINIAN TRANSNATIONAL  FAMILIES IN THE EU (CASTLE)</a:t>
            </a:r>
            <a:endParaRPr sz="1000" b="0" i="0" cap="none">
              <a:solidFill>
                <a:schemeClr val="dk1"/>
              </a:solidFill>
              <a:latin typeface="Arial"/>
              <a:ea typeface="Arial"/>
              <a:cs typeface="Arial"/>
              <a:sym typeface="Arial"/>
            </a:endParaRPr>
          </a:p>
          <a:p>
            <a:pPr marL="0" marR="0" lvl="0" indent="0" algn="l" rtl="0">
              <a:spcBef>
                <a:spcPts val="0"/>
              </a:spcBef>
              <a:spcAft>
                <a:spcPts val="0"/>
              </a:spcAft>
              <a:buNone/>
            </a:pPr>
            <a:r>
              <a:rPr lang="en-GB" sz="1000" b="0" i="0" cap="none">
                <a:solidFill>
                  <a:schemeClr val="dk1"/>
                </a:solidFill>
                <a:latin typeface="Arial"/>
                <a:ea typeface="Arial"/>
                <a:cs typeface="Arial"/>
                <a:sym typeface="Arial"/>
              </a:rPr>
              <a:t> ICMPD/2021/MPF-357-004</a:t>
            </a:r>
            <a:endParaRPr sz="1000" b="0" i="0" cap="none">
              <a:solidFill>
                <a:schemeClr val="dk1"/>
              </a:solidFill>
              <a:latin typeface="Arial"/>
              <a:ea typeface="Arial"/>
              <a:cs typeface="Arial"/>
              <a:sym typeface="Arial"/>
            </a:endParaRPr>
          </a:p>
        </p:txBody>
      </p:sp>
      <p:sp>
        <p:nvSpPr>
          <p:cNvPr id="129" name="Google Shape;129;p2"/>
          <p:cNvSpPr txBox="1"/>
          <p:nvPr/>
        </p:nvSpPr>
        <p:spPr>
          <a:xfrm>
            <a:off x="952500" y="1332865"/>
            <a:ext cx="10326370" cy="439991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2000">
              <a:solidFill>
                <a:schemeClr val="dk1"/>
              </a:solidFill>
              <a:latin typeface="Arial"/>
              <a:ea typeface="Arial"/>
              <a:cs typeface="Arial"/>
              <a:sym typeface="Arial"/>
            </a:endParaRPr>
          </a:p>
          <a:p>
            <a:pPr marL="0" marR="0" lvl="0" indent="0" algn="l" rtl="0">
              <a:spcBef>
                <a:spcPts val="0"/>
              </a:spcBef>
              <a:spcAft>
                <a:spcPts val="0"/>
              </a:spcAft>
              <a:buNone/>
            </a:pPr>
            <a:endParaRPr sz="2000">
              <a:solidFill>
                <a:schemeClr val="dk1"/>
              </a:solidFill>
              <a:latin typeface="Arial"/>
              <a:ea typeface="Arial"/>
              <a:cs typeface="Arial"/>
              <a:sym typeface="Arial"/>
            </a:endParaRPr>
          </a:p>
          <a:p>
            <a:pPr marL="0" marR="0" lvl="0" indent="0" algn="l" rtl="0">
              <a:spcBef>
                <a:spcPts val="0"/>
              </a:spcBef>
              <a:spcAft>
                <a:spcPts val="0"/>
              </a:spcAft>
              <a:buNone/>
            </a:pPr>
            <a:r>
              <a:rPr lang="en-GB" sz="2000">
                <a:solidFill>
                  <a:schemeClr val="dk1"/>
                </a:solidFill>
                <a:latin typeface="Arial"/>
                <a:ea typeface="Arial"/>
                <a:cs typeface="Arial"/>
                <a:sym typeface="Arial"/>
              </a:rPr>
              <a:t>Project: 		CASTLE (Children Left Behind by Labour Migration: Supporting 				Moldovan and Ukrainian Transnational Families in the EU) 				https://fspac.ubbcluj.ro/castleaction/en</a:t>
            </a:r>
            <a:endParaRPr sz="2000">
              <a:solidFill>
                <a:schemeClr val="dk1"/>
              </a:solidFill>
              <a:latin typeface="Arial"/>
              <a:ea typeface="Arial"/>
              <a:cs typeface="Arial"/>
              <a:sym typeface="Arial"/>
            </a:endParaRPr>
          </a:p>
          <a:p>
            <a:pPr marL="0" marR="0" lvl="0" indent="0" algn="l" rtl="0">
              <a:spcBef>
                <a:spcPts val="0"/>
              </a:spcBef>
              <a:spcAft>
                <a:spcPts val="0"/>
              </a:spcAft>
              <a:buNone/>
            </a:pPr>
            <a:endParaRPr sz="2000">
              <a:solidFill>
                <a:schemeClr val="dk1"/>
              </a:solidFill>
              <a:latin typeface="Arial"/>
              <a:ea typeface="Arial"/>
              <a:cs typeface="Arial"/>
              <a:sym typeface="Arial"/>
            </a:endParaRPr>
          </a:p>
          <a:p>
            <a:pPr marL="0" marR="0" lvl="0" indent="0" algn="l" rtl="0">
              <a:spcBef>
                <a:spcPts val="0"/>
              </a:spcBef>
              <a:spcAft>
                <a:spcPts val="0"/>
              </a:spcAft>
              <a:buNone/>
            </a:pPr>
            <a:r>
              <a:rPr lang="en-GB" sz="2000">
                <a:solidFill>
                  <a:schemeClr val="dk1"/>
                </a:solidFill>
                <a:latin typeface="Arial"/>
                <a:ea typeface="Arial"/>
                <a:cs typeface="Arial"/>
                <a:sym typeface="Arial"/>
              </a:rPr>
              <a:t>Research Centre	</a:t>
            </a:r>
            <a:r>
              <a:rPr lang="en-GB" sz="2000" b="1">
                <a:solidFill>
                  <a:schemeClr val="dk1"/>
                </a:solidFill>
                <a:latin typeface="Arial"/>
                <a:ea typeface="Arial"/>
                <a:cs typeface="Arial"/>
                <a:sym typeface="Arial"/>
              </a:rPr>
              <a:t>Centre for the Study of Transnational Families</a:t>
            </a:r>
            <a:r>
              <a:rPr lang="en-GB" sz="2000">
                <a:solidFill>
                  <a:schemeClr val="dk1"/>
                </a:solidFill>
                <a:latin typeface="Arial"/>
                <a:ea typeface="Arial"/>
                <a:cs typeface="Arial"/>
                <a:sym typeface="Arial"/>
              </a:rPr>
              <a:t> 					https://fspac.ubbcluj.ro/castle/en</a:t>
            </a:r>
            <a:endParaRPr sz="2000">
              <a:solidFill>
                <a:schemeClr val="dk1"/>
              </a:solidFill>
              <a:latin typeface="Arial"/>
              <a:ea typeface="Arial"/>
              <a:cs typeface="Arial"/>
              <a:sym typeface="Arial"/>
            </a:endParaRPr>
          </a:p>
          <a:p>
            <a:pPr marL="0" marR="0" lvl="0" indent="0" algn="l" rtl="0">
              <a:spcBef>
                <a:spcPts val="0"/>
              </a:spcBef>
              <a:spcAft>
                <a:spcPts val="0"/>
              </a:spcAft>
              <a:buNone/>
            </a:pPr>
            <a:endParaRPr sz="2000">
              <a:solidFill>
                <a:schemeClr val="dk1"/>
              </a:solidFill>
              <a:latin typeface="Arial"/>
              <a:ea typeface="Arial"/>
              <a:cs typeface="Arial"/>
              <a:sym typeface="Arial"/>
            </a:endParaRPr>
          </a:p>
          <a:p>
            <a:pPr marL="0" marR="0" lvl="0" indent="0" algn="l" rtl="0">
              <a:spcBef>
                <a:spcPts val="0"/>
              </a:spcBef>
              <a:spcAft>
                <a:spcPts val="0"/>
              </a:spcAft>
              <a:buNone/>
            </a:pPr>
            <a:r>
              <a:rPr lang="en-GB" sz="2000">
                <a:solidFill>
                  <a:schemeClr val="dk1"/>
                </a:solidFill>
                <a:latin typeface="Arial"/>
                <a:ea typeface="Arial"/>
                <a:cs typeface="Arial"/>
                <a:sym typeface="Arial"/>
              </a:rPr>
              <a:t>Leaders: 		Viorela Ducu (Telegdi-Csetri) 	Áron Telegdi-Csetri</a:t>
            </a:r>
            <a:endParaRPr sz="2000">
              <a:solidFill>
                <a:schemeClr val="dk1"/>
              </a:solidFill>
              <a:latin typeface="Arial"/>
              <a:ea typeface="Arial"/>
              <a:cs typeface="Arial"/>
              <a:sym typeface="Arial"/>
            </a:endParaRPr>
          </a:p>
          <a:p>
            <a:pPr marL="0" marR="0" lvl="0" indent="0" algn="l" rtl="0">
              <a:spcBef>
                <a:spcPts val="0"/>
              </a:spcBef>
              <a:spcAft>
                <a:spcPts val="0"/>
              </a:spcAft>
              <a:buNone/>
            </a:pPr>
            <a:r>
              <a:rPr lang="en-GB" sz="2000">
                <a:solidFill>
                  <a:schemeClr val="dk1"/>
                </a:solidFill>
                <a:latin typeface="Arial"/>
                <a:ea typeface="Arial"/>
                <a:cs typeface="Arial"/>
                <a:sym typeface="Arial"/>
              </a:rPr>
              <a:t>			Project manager		Research manager</a:t>
            </a:r>
            <a:endParaRPr sz="2000">
              <a:solidFill>
                <a:schemeClr val="dk1"/>
              </a:solidFill>
              <a:latin typeface="Arial"/>
              <a:ea typeface="Arial"/>
              <a:cs typeface="Arial"/>
              <a:sym typeface="Arial"/>
            </a:endParaRPr>
          </a:p>
          <a:p>
            <a:pPr marL="0" marR="0" lvl="0" indent="0" algn="l" rtl="0">
              <a:spcBef>
                <a:spcPts val="0"/>
              </a:spcBef>
              <a:spcAft>
                <a:spcPts val="0"/>
              </a:spcAft>
              <a:buNone/>
            </a:pPr>
            <a:endParaRPr sz="2000">
              <a:solidFill>
                <a:schemeClr val="dk1"/>
              </a:solidFill>
              <a:latin typeface="Arial"/>
              <a:ea typeface="Arial"/>
              <a:cs typeface="Arial"/>
              <a:sym typeface="Arial"/>
            </a:endParaRPr>
          </a:p>
          <a:p>
            <a:pPr marL="0" marR="0" lvl="0" indent="0" algn="l" rtl="0">
              <a:spcBef>
                <a:spcPts val="0"/>
              </a:spcBef>
              <a:spcAft>
                <a:spcPts val="0"/>
              </a:spcAft>
              <a:buNone/>
            </a:pPr>
            <a:r>
              <a:rPr lang="en-GB" sz="2000">
                <a:solidFill>
                  <a:schemeClr val="dk1"/>
                </a:solidFill>
                <a:latin typeface="Arial"/>
                <a:ea typeface="Arial"/>
                <a:cs typeface="Arial"/>
                <a:sym typeface="Arial"/>
              </a:rPr>
              <a:t>Duration:		June 2021 - December 2023</a:t>
            </a:r>
            <a:endParaRPr sz="1000">
              <a:solidFill>
                <a:schemeClr val="dk1"/>
              </a:solidFill>
              <a:latin typeface="Arial"/>
              <a:ea typeface="Arial"/>
              <a:cs typeface="Arial"/>
              <a:sym typeface="Arial"/>
            </a:endParaRPr>
          </a:p>
          <a:p>
            <a:pPr marL="0" marR="0" lvl="0" indent="0" algn="l" rtl="0">
              <a:spcBef>
                <a:spcPts val="0"/>
              </a:spcBef>
              <a:spcAft>
                <a:spcPts val="0"/>
              </a:spcAft>
              <a:buNone/>
            </a:pPr>
            <a:endParaRPr sz="1000">
              <a:solidFill>
                <a:schemeClr val="dk1"/>
              </a:solidFill>
              <a:latin typeface="Arial"/>
              <a:ea typeface="Arial"/>
              <a:cs typeface="Arial"/>
              <a:sym typeface="Arial"/>
            </a:endParaRPr>
          </a:p>
          <a:p>
            <a:pPr marL="0" marR="0" lvl="0" indent="0" algn="l" rtl="0">
              <a:spcBef>
                <a:spcPts val="0"/>
              </a:spcBef>
              <a:spcAft>
                <a:spcPts val="0"/>
              </a:spcAft>
              <a:buNone/>
            </a:pPr>
            <a:endParaRPr sz="1000">
              <a:solidFill>
                <a:schemeClr val="dk1"/>
              </a:solidFill>
              <a:latin typeface="Arial"/>
              <a:ea typeface="Arial"/>
              <a:cs typeface="Arial"/>
              <a:sym typeface="Arial"/>
            </a:endParaRPr>
          </a:p>
        </p:txBody>
      </p:sp>
      <p:pic>
        <p:nvPicPr>
          <p:cNvPr id="130" name="Google Shape;130;p2"/>
          <p:cNvPicPr preferRelativeResize="0"/>
          <p:nvPr/>
        </p:nvPicPr>
        <p:blipFill rotWithShape="1">
          <a:blip r:embed="rId10">
            <a:alphaModFix/>
          </a:blip>
          <a:srcRect/>
          <a:stretch/>
        </p:blipFill>
        <p:spPr>
          <a:xfrm>
            <a:off x="951548" y="5686425"/>
            <a:ext cx="1838324" cy="571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3"/>
          <p:cNvSpPr txBox="1"/>
          <p:nvPr/>
        </p:nvSpPr>
        <p:spPr>
          <a:xfrm>
            <a:off x="951722" y="16136"/>
            <a:ext cx="10552890" cy="306705"/>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sp>
        <p:nvSpPr>
          <p:cNvPr id="137" name="Google Shape;137;p3"/>
          <p:cNvSpPr txBox="1"/>
          <p:nvPr/>
        </p:nvSpPr>
        <p:spPr>
          <a:xfrm>
            <a:off x="1716833" y="5909191"/>
            <a:ext cx="9395926" cy="306705"/>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pic>
        <p:nvPicPr>
          <p:cNvPr id="138" name="Google Shape;138;p3" descr="EN Co-funded by the EU_POS"/>
          <p:cNvPicPr preferRelativeResize="0"/>
          <p:nvPr/>
        </p:nvPicPr>
        <p:blipFill rotWithShape="1">
          <a:blip r:embed="rId3">
            <a:alphaModFix/>
          </a:blip>
          <a:srcRect/>
          <a:stretch/>
        </p:blipFill>
        <p:spPr>
          <a:xfrm>
            <a:off x="1200880" y="318115"/>
            <a:ext cx="3754533" cy="768109"/>
          </a:xfrm>
          <a:prstGeom prst="rect">
            <a:avLst/>
          </a:prstGeom>
          <a:noFill/>
          <a:ln>
            <a:noFill/>
          </a:ln>
        </p:spPr>
      </p:pic>
      <p:pic>
        <p:nvPicPr>
          <p:cNvPr id="139" name="Google Shape;139;p3"/>
          <p:cNvPicPr preferRelativeResize="0"/>
          <p:nvPr/>
        </p:nvPicPr>
        <p:blipFill rotWithShape="1">
          <a:blip r:embed="rId4">
            <a:alphaModFix/>
          </a:blip>
          <a:srcRect/>
          <a:stretch/>
        </p:blipFill>
        <p:spPr>
          <a:xfrm>
            <a:off x="5782184" y="306331"/>
            <a:ext cx="1919353" cy="864994"/>
          </a:xfrm>
          <a:prstGeom prst="rect">
            <a:avLst/>
          </a:prstGeom>
          <a:noFill/>
          <a:ln>
            <a:noFill/>
          </a:ln>
        </p:spPr>
      </p:pic>
      <p:pic>
        <p:nvPicPr>
          <p:cNvPr id="140" name="Google Shape;140;p3"/>
          <p:cNvPicPr preferRelativeResize="0"/>
          <p:nvPr/>
        </p:nvPicPr>
        <p:blipFill rotWithShape="1">
          <a:blip r:embed="rId5">
            <a:alphaModFix/>
          </a:blip>
          <a:srcRect/>
          <a:stretch/>
        </p:blipFill>
        <p:spPr>
          <a:xfrm>
            <a:off x="8527792" y="267578"/>
            <a:ext cx="2423160" cy="869733"/>
          </a:xfrm>
          <a:prstGeom prst="rect">
            <a:avLst/>
          </a:prstGeom>
          <a:noFill/>
          <a:ln>
            <a:noFill/>
          </a:ln>
        </p:spPr>
      </p:pic>
      <p:sp>
        <p:nvSpPr>
          <p:cNvPr id="141" name="Google Shape;141;p3"/>
          <p:cNvSpPr/>
          <p:nvPr/>
        </p:nvSpPr>
        <p:spPr>
          <a:xfrm>
            <a:off x="1201515" y="-62928"/>
            <a:ext cx="309880" cy="30670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sp>
        <p:nvSpPr>
          <p:cNvPr id="142" name="Google Shape;142;p3"/>
          <p:cNvSpPr/>
          <p:nvPr/>
        </p:nvSpPr>
        <p:spPr>
          <a:xfrm>
            <a:off x="571277" y="775272"/>
            <a:ext cx="975360" cy="306705"/>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Arial"/>
              <a:buNone/>
            </a:pPr>
            <a:r>
              <a:rPr lang="en-GB" sz="1400" b="0" i="0" u="none" strike="noStrike" cap="none">
                <a:solidFill>
                  <a:schemeClr val="dk1"/>
                </a:solidFill>
                <a:latin typeface="Arial"/>
                <a:ea typeface="Arial"/>
                <a:cs typeface="Arial"/>
                <a:sym typeface="Arial"/>
              </a:rPr>
              <a:t>                </a:t>
            </a:r>
            <a:endParaRPr sz="1400" b="0" i="0" u="none" strike="noStrike" cap="none">
              <a:solidFill>
                <a:schemeClr val="dk1"/>
              </a:solidFill>
              <a:latin typeface="Arial"/>
              <a:ea typeface="Arial"/>
              <a:cs typeface="Arial"/>
              <a:sym typeface="Arial"/>
            </a:endParaRPr>
          </a:p>
        </p:txBody>
      </p:sp>
      <p:pic>
        <p:nvPicPr>
          <p:cNvPr id="143" name="Google Shape;143;p3" descr="O imagine care conține ceas&#10;&#10;Descriere generată automat"/>
          <p:cNvPicPr preferRelativeResize="0"/>
          <p:nvPr/>
        </p:nvPicPr>
        <p:blipFill rotWithShape="1">
          <a:blip r:embed="rId6">
            <a:alphaModFix/>
          </a:blip>
          <a:srcRect/>
          <a:stretch/>
        </p:blipFill>
        <p:spPr>
          <a:xfrm>
            <a:off x="3231329" y="5670467"/>
            <a:ext cx="1539875" cy="579438"/>
          </a:xfrm>
          <a:prstGeom prst="rect">
            <a:avLst/>
          </a:prstGeom>
          <a:noFill/>
          <a:ln>
            <a:noFill/>
          </a:ln>
        </p:spPr>
      </p:pic>
      <p:pic>
        <p:nvPicPr>
          <p:cNvPr id="144" name="Google Shape;144;p3"/>
          <p:cNvPicPr preferRelativeResize="0"/>
          <p:nvPr/>
        </p:nvPicPr>
        <p:blipFill rotWithShape="1">
          <a:blip r:embed="rId7">
            <a:alphaModFix/>
          </a:blip>
          <a:srcRect/>
          <a:stretch/>
        </p:blipFill>
        <p:spPr>
          <a:xfrm>
            <a:off x="5344630" y="5750778"/>
            <a:ext cx="1501775" cy="403225"/>
          </a:xfrm>
          <a:prstGeom prst="rect">
            <a:avLst/>
          </a:prstGeom>
          <a:noFill/>
          <a:ln>
            <a:noFill/>
          </a:ln>
        </p:spPr>
      </p:pic>
      <p:pic>
        <p:nvPicPr>
          <p:cNvPr id="145" name="Google Shape;145;p3" descr="Home"/>
          <p:cNvPicPr preferRelativeResize="0"/>
          <p:nvPr/>
        </p:nvPicPr>
        <p:blipFill rotWithShape="1">
          <a:blip r:embed="rId8">
            <a:alphaModFix/>
          </a:blip>
          <a:srcRect/>
          <a:stretch/>
        </p:blipFill>
        <p:spPr>
          <a:xfrm>
            <a:off x="9519224" y="5833540"/>
            <a:ext cx="1760538" cy="304800"/>
          </a:xfrm>
          <a:prstGeom prst="rect">
            <a:avLst/>
          </a:prstGeom>
          <a:noFill/>
          <a:ln>
            <a:noFill/>
          </a:ln>
        </p:spPr>
      </p:pic>
      <p:pic>
        <p:nvPicPr>
          <p:cNvPr id="146" name="Google Shape;146;p3"/>
          <p:cNvPicPr preferRelativeResize="0"/>
          <p:nvPr/>
        </p:nvPicPr>
        <p:blipFill rotWithShape="1">
          <a:blip r:embed="rId9">
            <a:alphaModFix/>
          </a:blip>
          <a:srcRect/>
          <a:stretch/>
        </p:blipFill>
        <p:spPr>
          <a:xfrm>
            <a:off x="7420070" y="5770882"/>
            <a:ext cx="1531938" cy="487362"/>
          </a:xfrm>
          <a:prstGeom prst="rect">
            <a:avLst/>
          </a:prstGeom>
          <a:noFill/>
          <a:ln>
            <a:noFill/>
          </a:ln>
        </p:spPr>
      </p:pic>
      <p:sp>
        <p:nvSpPr>
          <p:cNvPr id="147" name="Google Shape;147;p3"/>
          <p:cNvSpPr/>
          <p:nvPr/>
        </p:nvSpPr>
        <p:spPr>
          <a:xfrm>
            <a:off x="2806954" y="3614050"/>
            <a:ext cx="331470" cy="306705"/>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Arial"/>
              <a:buNone/>
            </a:pPr>
            <a:r>
              <a:rPr lang="en-GB" sz="1400" b="0" i="0" u="none" strike="noStrike" cap="none">
                <a:solidFill>
                  <a:schemeClr val="dk1"/>
                </a:solidFill>
                <a:latin typeface="Arial"/>
                <a:ea typeface="Arial"/>
                <a:cs typeface="Arial"/>
                <a:sym typeface="Arial"/>
              </a:rPr>
              <a:t>   </a:t>
            </a:r>
            <a:endParaRPr sz="1400" b="0" i="0" u="none" strike="noStrike" cap="none">
              <a:solidFill>
                <a:schemeClr val="dk1"/>
              </a:solidFill>
              <a:latin typeface="Arial"/>
              <a:ea typeface="Arial"/>
              <a:cs typeface="Arial"/>
              <a:sym typeface="Arial"/>
            </a:endParaRPr>
          </a:p>
        </p:txBody>
      </p:sp>
      <p:sp>
        <p:nvSpPr>
          <p:cNvPr id="148" name="Google Shape;148;p3"/>
          <p:cNvSpPr/>
          <p:nvPr/>
        </p:nvSpPr>
        <p:spPr>
          <a:xfrm>
            <a:off x="2806954" y="3918850"/>
            <a:ext cx="826770" cy="306705"/>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Arial"/>
              <a:buNone/>
            </a:pPr>
            <a:r>
              <a:rPr lang="en-GB" sz="1400" b="0" i="0" u="none" strike="noStrike" cap="none">
                <a:solidFill>
                  <a:schemeClr val="dk1"/>
                </a:solidFill>
                <a:latin typeface="Arial"/>
                <a:ea typeface="Arial"/>
                <a:cs typeface="Arial"/>
                <a:sym typeface="Arial"/>
              </a:rPr>
              <a:t>             </a:t>
            </a:r>
            <a:endParaRPr sz="1400" b="0" i="0" u="none" strike="noStrike" cap="none">
              <a:solidFill>
                <a:schemeClr val="dk1"/>
              </a:solidFill>
              <a:latin typeface="Arial"/>
              <a:ea typeface="Arial"/>
              <a:cs typeface="Arial"/>
              <a:sym typeface="Arial"/>
            </a:endParaRPr>
          </a:p>
        </p:txBody>
      </p:sp>
      <p:sp>
        <p:nvSpPr>
          <p:cNvPr id="149" name="Google Shape;149;p3"/>
          <p:cNvSpPr/>
          <p:nvPr/>
        </p:nvSpPr>
        <p:spPr>
          <a:xfrm>
            <a:off x="2806954" y="4406211"/>
            <a:ext cx="2510790" cy="306705"/>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Arial"/>
              <a:buNone/>
            </a:pPr>
            <a:r>
              <a:rPr lang="en-GB" sz="1400" b="0" i="0" u="none" strike="noStrike" cap="none">
                <a:solidFill>
                  <a:schemeClr val="dk1"/>
                </a:solidFill>
                <a:latin typeface="Arial"/>
                <a:ea typeface="Arial"/>
                <a:cs typeface="Arial"/>
                <a:sym typeface="Arial"/>
              </a:rPr>
              <a:t>                                               </a:t>
            </a:r>
            <a:endParaRPr sz="1400" b="0" i="0" u="none" strike="noStrike" cap="none">
              <a:solidFill>
                <a:schemeClr val="dk1"/>
              </a:solidFill>
              <a:latin typeface="Arial"/>
              <a:ea typeface="Arial"/>
              <a:cs typeface="Arial"/>
              <a:sym typeface="Arial"/>
            </a:endParaRPr>
          </a:p>
        </p:txBody>
      </p:sp>
      <p:sp>
        <p:nvSpPr>
          <p:cNvPr id="150" name="Google Shape;150;p3"/>
          <p:cNvSpPr/>
          <p:nvPr/>
        </p:nvSpPr>
        <p:spPr>
          <a:xfrm>
            <a:off x="3078781" y="2830297"/>
            <a:ext cx="6096000" cy="30670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0" i="0" u="none" strike="noStrike" cap="none">
                <a:solidFill>
                  <a:schemeClr val="dk1"/>
                </a:solidFill>
                <a:latin typeface="Arial"/>
                <a:ea typeface="Arial"/>
                <a:cs typeface="Arial"/>
                <a:sym typeface="Arial"/>
              </a:rPr>
              <a:t> </a:t>
            </a:r>
            <a:endParaRPr sz="1400" b="0" i="0" u="none" strike="noStrike" cap="none">
              <a:solidFill>
                <a:schemeClr val="dk1"/>
              </a:solidFill>
              <a:latin typeface="Arial"/>
              <a:ea typeface="Arial"/>
              <a:cs typeface="Arial"/>
              <a:sym typeface="Arial"/>
            </a:endParaRPr>
          </a:p>
        </p:txBody>
      </p:sp>
      <p:sp>
        <p:nvSpPr>
          <p:cNvPr id="151" name="Google Shape;151;p3"/>
          <p:cNvSpPr txBox="1"/>
          <p:nvPr/>
        </p:nvSpPr>
        <p:spPr>
          <a:xfrm>
            <a:off x="2174033" y="6463419"/>
            <a:ext cx="9483006" cy="7372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0" i="0" cap="none">
                <a:solidFill>
                  <a:schemeClr val="dk1"/>
                </a:solidFill>
                <a:latin typeface="Arial"/>
                <a:ea typeface="Arial"/>
                <a:cs typeface="Arial"/>
                <a:sym typeface="Arial"/>
              </a:rPr>
              <a:t>CHILDREN LEFT BEHIND BY LABOUR MIGRATION: SUPPORTING MOLDOVAN AND UKRAINIAN TRANSNATIONAL  FAMILIES IN THE EU (CASTLE)</a:t>
            </a:r>
            <a:endParaRPr sz="1400" b="0" i="0" cap="none">
              <a:solidFill>
                <a:schemeClr val="dk1"/>
              </a:solidFill>
              <a:latin typeface="Arial"/>
              <a:ea typeface="Arial"/>
              <a:cs typeface="Arial"/>
              <a:sym typeface="Arial"/>
            </a:endParaRPr>
          </a:p>
          <a:p>
            <a:pPr marL="0" marR="0" lvl="0" indent="0" algn="l" rtl="0">
              <a:spcBef>
                <a:spcPts val="0"/>
              </a:spcBef>
              <a:spcAft>
                <a:spcPts val="0"/>
              </a:spcAft>
              <a:buNone/>
            </a:pPr>
            <a:r>
              <a:rPr lang="en-GB" sz="1400" b="0" i="0" cap="none">
                <a:solidFill>
                  <a:schemeClr val="dk1"/>
                </a:solidFill>
                <a:latin typeface="Arial"/>
                <a:ea typeface="Arial"/>
                <a:cs typeface="Arial"/>
                <a:sym typeface="Arial"/>
              </a:rPr>
              <a:t> ICMPD/2021/MPF-357-004</a:t>
            </a:r>
            <a:endParaRPr sz="1400" b="0" i="0" cap="none">
              <a:solidFill>
                <a:schemeClr val="dk1"/>
              </a:solidFill>
              <a:latin typeface="Arial"/>
              <a:ea typeface="Arial"/>
              <a:cs typeface="Arial"/>
              <a:sym typeface="Arial"/>
            </a:endParaRPr>
          </a:p>
        </p:txBody>
      </p:sp>
      <p:sp>
        <p:nvSpPr>
          <p:cNvPr id="152" name="Google Shape;152;p3"/>
          <p:cNvSpPr txBox="1"/>
          <p:nvPr/>
        </p:nvSpPr>
        <p:spPr>
          <a:xfrm>
            <a:off x="952500" y="1332865"/>
            <a:ext cx="10326370" cy="40309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600">
                <a:solidFill>
                  <a:schemeClr val="dk1"/>
                </a:solidFill>
                <a:latin typeface="Arial"/>
                <a:ea typeface="Arial"/>
                <a:cs typeface="Arial"/>
                <a:sym typeface="Arial"/>
              </a:rPr>
              <a:t>Partners: 		Babeș-Bolyai University (BBU) (</a:t>
            </a:r>
            <a:r>
              <a:rPr lang="en-GB" sz="1600" b="1">
                <a:solidFill>
                  <a:schemeClr val="dk1"/>
                </a:solidFill>
                <a:latin typeface="Arial"/>
                <a:ea typeface="Arial"/>
                <a:cs typeface="Arial"/>
                <a:sym typeface="Arial"/>
              </a:rPr>
              <a:t>Coordinator</a:t>
            </a:r>
            <a:r>
              <a:rPr lang="en-GB" sz="1600">
                <a:solidFill>
                  <a:schemeClr val="dk1"/>
                </a:solidFill>
                <a:latin typeface="Arial"/>
                <a:ea typeface="Arial"/>
                <a:cs typeface="Arial"/>
                <a:sym typeface="Arial"/>
              </a:rPr>
              <a:t>)</a:t>
            </a:r>
            <a:endParaRPr sz="1600">
              <a:solidFill>
                <a:schemeClr val="dk1"/>
              </a:solidFill>
              <a:latin typeface="Arial"/>
              <a:ea typeface="Arial"/>
              <a:cs typeface="Arial"/>
              <a:sym typeface="Arial"/>
            </a:endParaRPr>
          </a:p>
          <a:p>
            <a:pPr marL="0" marR="0" lvl="0" indent="0" algn="l" rtl="0">
              <a:spcBef>
                <a:spcPts val="0"/>
              </a:spcBef>
              <a:spcAft>
                <a:spcPts val="0"/>
              </a:spcAft>
              <a:buNone/>
            </a:pPr>
            <a:r>
              <a:rPr lang="en-GB" sz="1600">
                <a:solidFill>
                  <a:schemeClr val="dk1"/>
                </a:solidFill>
                <a:latin typeface="Arial"/>
                <a:ea typeface="Arial"/>
                <a:cs typeface="Arial"/>
                <a:sym typeface="Arial"/>
              </a:rPr>
              <a:t>		Academy of Economic Studies of Moldova (ASEM)</a:t>
            </a:r>
            <a:endParaRPr sz="1600">
              <a:solidFill>
                <a:schemeClr val="dk1"/>
              </a:solidFill>
              <a:latin typeface="Arial"/>
              <a:ea typeface="Arial"/>
              <a:cs typeface="Arial"/>
              <a:sym typeface="Arial"/>
            </a:endParaRPr>
          </a:p>
          <a:p>
            <a:pPr marL="0" marR="0" lvl="0" indent="0" algn="l" rtl="0">
              <a:spcBef>
                <a:spcPts val="0"/>
              </a:spcBef>
              <a:spcAft>
                <a:spcPts val="0"/>
              </a:spcAft>
              <a:buNone/>
            </a:pPr>
            <a:r>
              <a:rPr lang="en-GB" sz="1600">
                <a:solidFill>
                  <a:schemeClr val="dk1"/>
                </a:solidFill>
                <a:latin typeface="Arial"/>
                <a:ea typeface="Arial"/>
                <a:cs typeface="Arial"/>
                <a:sym typeface="Arial"/>
              </a:rPr>
              <a:t>		Ukrainian Institute for Social Research after Oleksandr Yaremenko</a:t>
            </a:r>
            <a:endParaRPr sz="1600">
              <a:solidFill>
                <a:schemeClr val="dk1"/>
              </a:solidFill>
              <a:latin typeface="Arial"/>
              <a:ea typeface="Arial"/>
              <a:cs typeface="Arial"/>
              <a:sym typeface="Arial"/>
            </a:endParaRPr>
          </a:p>
          <a:p>
            <a:pPr marL="0" marR="0" lvl="0" indent="0" algn="l" rtl="0">
              <a:spcBef>
                <a:spcPts val="0"/>
              </a:spcBef>
              <a:spcAft>
                <a:spcPts val="0"/>
              </a:spcAft>
              <a:buNone/>
            </a:pPr>
            <a:r>
              <a:rPr lang="en-GB" sz="1600">
                <a:solidFill>
                  <a:schemeClr val="dk1"/>
                </a:solidFill>
                <a:latin typeface="Arial"/>
                <a:ea typeface="Arial"/>
                <a:cs typeface="Arial"/>
                <a:sym typeface="Arial"/>
              </a:rPr>
              <a:t>		Terre des Hommes - Terre des Hommes delegation Romania</a:t>
            </a:r>
            <a:endParaRPr sz="1600">
              <a:solidFill>
                <a:schemeClr val="dk1"/>
              </a:solidFill>
              <a:latin typeface="Arial"/>
              <a:ea typeface="Arial"/>
              <a:cs typeface="Arial"/>
              <a:sym typeface="Arial"/>
            </a:endParaRPr>
          </a:p>
          <a:p>
            <a:pPr marL="0" marR="0" lvl="0" indent="0" algn="l" rtl="0">
              <a:spcBef>
                <a:spcPts val="0"/>
              </a:spcBef>
              <a:spcAft>
                <a:spcPts val="0"/>
              </a:spcAft>
              <a:buNone/>
            </a:pPr>
            <a:r>
              <a:rPr lang="en-GB" sz="1600">
                <a:solidFill>
                  <a:schemeClr val="dk1"/>
                </a:solidFill>
                <a:latin typeface="Arial"/>
                <a:ea typeface="Arial"/>
                <a:cs typeface="Arial"/>
                <a:sym typeface="Arial"/>
              </a:rPr>
              <a:t>		Terre des Hommes Moldova</a:t>
            </a:r>
            <a:endParaRPr sz="1600">
              <a:solidFill>
                <a:schemeClr val="dk1"/>
              </a:solidFill>
              <a:latin typeface="Arial"/>
              <a:ea typeface="Arial"/>
              <a:cs typeface="Arial"/>
              <a:sym typeface="Arial"/>
            </a:endParaRPr>
          </a:p>
          <a:p>
            <a:pPr marL="0" marR="0" lvl="0" indent="0" algn="l" rtl="0">
              <a:spcBef>
                <a:spcPts val="0"/>
              </a:spcBef>
              <a:spcAft>
                <a:spcPts val="0"/>
              </a:spcAft>
              <a:buNone/>
            </a:pPr>
            <a:r>
              <a:rPr lang="en-GB" sz="1600">
                <a:solidFill>
                  <a:schemeClr val="dk1"/>
                </a:solidFill>
                <a:latin typeface="Arial"/>
                <a:ea typeface="Arial"/>
                <a:cs typeface="Arial"/>
                <a:sym typeface="Arial"/>
              </a:rPr>
              <a:t>		Terre des Hommes Ukraine</a:t>
            </a:r>
            <a:endParaRPr sz="1600">
              <a:solidFill>
                <a:schemeClr val="dk1"/>
              </a:solidFill>
              <a:latin typeface="Arial"/>
              <a:ea typeface="Arial"/>
              <a:cs typeface="Arial"/>
              <a:sym typeface="Arial"/>
            </a:endParaRPr>
          </a:p>
          <a:p>
            <a:pPr marL="0" marR="0" lvl="0" indent="0" algn="l" rtl="0">
              <a:spcBef>
                <a:spcPts val="0"/>
              </a:spcBef>
              <a:spcAft>
                <a:spcPts val="0"/>
              </a:spcAft>
              <a:buNone/>
            </a:pPr>
            <a:endParaRPr sz="1600">
              <a:solidFill>
                <a:schemeClr val="dk1"/>
              </a:solidFill>
              <a:latin typeface="Arial"/>
              <a:ea typeface="Arial"/>
              <a:cs typeface="Arial"/>
              <a:sym typeface="Arial"/>
            </a:endParaRPr>
          </a:p>
          <a:p>
            <a:pPr marL="0" marR="0" lvl="0" indent="0" algn="l" rtl="0">
              <a:spcBef>
                <a:spcPts val="0"/>
              </a:spcBef>
              <a:spcAft>
                <a:spcPts val="0"/>
              </a:spcAft>
              <a:buNone/>
            </a:pPr>
            <a:r>
              <a:rPr lang="en-GB" sz="1600">
                <a:solidFill>
                  <a:schemeClr val="dk1"/>
                </a:solidFill>
                <a:latin typeface="Arial"/>
                <a:ea typeface="Arial"/>
                <a:cs typeface="Arial"/>
                <a:sym typeface="Arial"/>
              </a:rPr>
              <a:t>Beneficiaries: 	Republic of Moldova</a:t>
            </a:r>
            <a:endParaRPr sz="1600">
              <a:solidFill>
                <a:schemeClr val="dk1"/>
              </a:solidFill>
              <a:latin typeface="Arial"/>
              <a:ea typeface="Arial"/>
              <a:cs typeface="Arial"/>
              <a:sym typeface="Arial"/>
            </a:endParaRPr>
          </a:p>
          <a:p>
            <a:pPr marL="0" marR="0" lvl="0" indent="0" algn="l" rtl="0">
              <a:spcBef>
                <a:spcPts val="0"/>
              </a:spcBef>
              <a:spcAft>
                <a:spcPts val="0"/>
              </a:spcAft>
              <a:buNone/>
            </a:pPr>
            <a:r>
              <a:rPr lang="en-GB" sz="1600">
                <a:solidFill>
                  <a:schemeClr val="dk1"/>
                </a:solidFill>
                <a:latin typeface="Arial"/>
                <a:ea typeface="Arial"/>
                <a:cs typeface="Arial"/>
                <a:sym typeface="Arial"/>
              </a:rPr>
              <a:t>		Ukraine</a:t>
            </a:r>
            <a:endParaRPr sz="1600">
              <a:solidFill>
                <a:schemeClr val="dk1"/>
              </a:solidFill>
              <a:latin typeface="Arial"/>
              <a:ea typeface="Arial"/>
              <a:cs typeface="Arial"/>
              <a:sym typeface="Arial"/>
            </a:endParaRPr>
          </a:p>
          <a:p>
            <a:pPr marL="0" marR="0" lvl="0" indent="0" algn="l" rtl="0">
              <a:spcBef>
                <a:spcPts val="0"/>
              </a:spcBef>
              <a:spcAft>
                <a:spcPts val="0"/>
              </a:spcAft>
              <a:buNone/>
            </a:pPr>
            <a:endParaRPr sz="1600">
              <a:solidFill>
                <a:schemeClr val="dk1"/>
              </a:solidFill>
              <a:latin typeface="Arial"/>
              <a:ea typeface="Arial"/>
              <a:cs typeface="Arial"/>
              <a:sym typeface="Arial"/>
            </a:endParaRPr>
          </a:p>
          <a:p>
            <a:pPr marL="0" marR="0" lvl="0" indent="0" algn="l" rtl="0">
              <a:spcBef>
                <a:spcPts val="0"/>
              </a:spcBef>
              <a:spcAft>
                <a:spcPts val="0"/>
              </a:spcAft>
              <a:buNone/>
            </a:pPr>
            <a:r>
              <a:rPr lang="en-GB" sz="1600">
                <a:solidFill>
                  <a:schemeClr val="dk1"/>
                </a:solidFill>
                <a:latin typeface="Arial"/>
                <a:ea typeface="Arial"/>
                <a:cs typeface="Arial"/>
                <a:sym typeface="Arial"/>
              </a:rPr>
              <a:t>Donors:		Co-funded by the European Union</a:t>
            </a:r>
            <a:endParaRPr sz="1600">
              <a:solidFill>
                <a:schemeClr val="dk1"/>
              </a:solidFill>
              <a:latin typeface="Arial"/>
              <a:ea typeface="Arial"/>
              <a:cs typeface="Arial"/>
              <a:sym typeface="Arial"/>
            </a:endParaRPr>
          </a:p>
          <a:p>
            <a:pPr marL="0" marR="0" lvl="0" indent="0" algn="l" rtl="0">
              <a:spcBef>
                <a:spcPts val="0"/>
              </a:spcBef>
              <a:spcAft>
                <a:spcPts val="0"/>
              </a:spcAft>
              <a:buNone/>
            </a:pPr>
            <a:r>
              <a:rPr lang="en-GB" sz="1600">
                <a:solidFill>
                  <a:schemeClr val="dk1"/>
                </a:solidFill>
                <a:latin typeface="Arial"/>
                <a:ea typeface="Arial"/>
                <a:cs typeface="Arial"/>
                <a:sym typeface="Arial"/>
              </a:rPr>
              <a:t>		Contracted through the Migration Partnership Facility, </a:t>
            </a:r>
            <a:r>
              <a:rPr lang="en-GB" sz="1600" b="1">
                <a:solidFill>
                  <a:schemeClr val="dk1"/>
                </a:solidFill>
                <a:latin typeface="Arial"/>
                <a:ea typeface="Arial"/>
                <a:cs typeface="Arial"/>
                <a:sym typeface="Arial"/>
              </a:rPr>
              <a:t>ICMPD</a:t>
            </a:r>
            <a:endParaRPr sz="1600">
              <a:solidFill>
                <a:schemeClr val="dk1"/>
              </a:solidFill>
              <a:latin typeface="Arial"/>
              <a:ea typeface="Arial"/>
              <a:cs typeface="Arial"/>
              <a:sym typeface="Arial"/>
            </a:endParaRPr>
          </a:p>
          <a:p>
            <a:pPr marL="0" marR="0" lvl="0" indent="0" algn="l" rtl="0">
              <a:spcBef>
                <a:spcPts val="0"/>
              </a:spcBef>
              <a:spcAft>
                <a:spcPts val="0"/>
              </a:spcAft>
              <a:buNone/>
            </a:pPr>
            <a:endParaRPr sz="1600">
              <a:solidFill>
                <a:schemeClr val="dk1"/>
              </a:solidFill>
              <a:latin typeface="Arial"/>
              <a:ea typeface="Arial"/>
              <a:cs typeface="Arial"/>
              <a:sym typeface="Arial"/>
            </a:endParaRPr>
          </a:p>
          <a:p>
            <a:pPr marL="0" marR="0" lvl="0" indent="0" algn="l" rtl="0">
              <a:spcBef>
                <a:spcPts val="0"/>
              </a:spcBef>
              <a:spcAft>
                <a:spcPts val="0"/>
              </a:spcAft>
              <a:buNone/>
            </a:pPr>
            <a:r>
              <a:rPr lang="en-GB" sz="1600">
                <a:solidFill>
                  <a:schemeClr val="dk1"/>
                </a:solidFill>
                <a:latin typeface="Arial"/>
                <a:ea typeface="Arial"/>
                <a:cs typeface="Arial"/>
                <a:sym typeface="Arial"/>
              </a:rPr>
              <a:t>Short description: 	3-Country (Ro-Md-Ua) academia-NGO, co-researcher based action-research</a:t>
            </a:r>
            <a:endParaRPr sz="1600">
              <a:solidFill>
                <a:schemeClr val="dk1"/>
              </a:solidFill>
              <a:latin typeface="Arial"/>
              <a:ea typeface="Arial"/>
              <a:cs typeface="Arial"/>
              <a:sym typeface="Arial"/>
            </a:endParaRPr>
          </a:p>
          <a:p>
            <a:pPr marL="0" marR="0" lvl="0" indent="0" algn="l" rtl="0">
              <a:spcBef>
                <a:spcPts val="0"/>
              </a:spcBef>
              <a:spcAft>
                <a:spcPts val="0"/>
              </a:spcAft>
              <a:buNone/>
            </a:pPr>
            <a:endParaRPr sz="1600">
              <a:solidFill>
                <a:schemeClr val="dk1"/>
              </a:solidFill>
              <a:latin typeface="Arial"/>
              <a:ea typeface="Arial"/>
              <a:cs typeface="Arial"/>
              <a:sym typeface="Arial"/>
            </a:endParaRPr>
          </a:p>
          <a:p>
            <a:pPr marL="0" marR="0" lvl="0" indent="0" algn="l" rtl="0">
              <a:spcBef>
                <a:spcPts val="0"/>
              </a:spcBef>
              <a:spcAft>
                <a:spcPts val="0"/>
              </a:spcAft>
              <a:buNone/>
            </a:pPr>
            <a:r>
              <a:rPr lang="en-GB" sz="1600">
                <a:solidFill>
                  <a:schemeClr val="dk1"/>
                </a:solidFill>
                <a:latin typeface="Arial"/>
                <a:ea typeface="Arial"/>
                <a:cs typeface="Arial"/>
                <a:sym typeface="Arial"/>
              </a:rPr>
              <a:t>Project host: 	CASTLE centre https://fspac.ubbcluj.ro/castle/en</a:t>
            </a:r>
            <a:endParaRPr sz="1600">
              <a:solidFill>
                <a:schemeClr val="dk1"/>
              </a:solidFill>
              <a:latin typeface="Arial"/>
              <a:ea typeface="Arial"/>
              <a:cs typeface="Arial"/>
              <a:sym typeface="Arial"/>
            </a:endParaRPr>
          </a:p>
        </p:txBody>
      </p:sp>
      <p:pic>
        <p:nvPicPr>
          <p:cNvPr id="153" name="Google Shape;153;p3"/>
          <p:cNvPicPr preferRelativeResize="0"/>
          <p:nvPr/>
        </p:nvPicPr>
        <p:blipFill rotWithShape="1">
          <a:blip r:embed="rId10">
            <a:alphaModFix/>
          </a:blip>
          <a:srcRect/>
          <a:stretch/>
        </p:blipFill>
        <p:spPr>
          <a:xfrm>
            <a:off x="951548" y="5686425"/>
            <a:ext cx="1838324" cy="571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5"/>
          <p:cNvSpPr txBox="1"/>
          <p:nvPr/>
        </p:nvSpPr>
        <p:spPr>
          <a:xfrm>
            <a:off x="951722" y="16136"/>
            <a:ext cx="10552890" cy="92877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3" name="Google Shape;183;p5"/>
          <p:cNvSpPr txBox="1"/>
          <p:nvPr/>
        </p:nvSpPr>
        <p:spPr>
          <a:xfrm>
            <a:off x="1716833" y="5909191"/>
            <a:ext cx="9395926" cy="954338"/>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84" name="Google Shape;184;p5" descr="EN Co-funded by the EU_POS"/>
          <p:cNvPicPr preferRelativeResize="0"/>
          <p:nvPr/>
        </p:nvPicPr>
        <p:blipFill rotWithShape="1">
          <a:blip r:embed="rId3">
            <a:alphaModFix/>
          </a:blip>
          <a:srcRect/>
          <a:stretch/>
        </p:blipFill>
        <p:spPr>
          <a:xfrm>
            <a:off x="1200880" y="318115"/>
            <a:ext cx="3754533" cy="768109"/>
          </a:xfrm>
          <a:prstGeom prst="rect">
            <a:avLst/>
          </a:prstGeom>
          <a:noFill/>
          <a:ln>
            <a:noFill/>
          </a:ln>
        </p:spPr>
      </p:pic>
      <p:pic>
        <p:nvPicPr>
          <p:cNvPr id="185" name="Google Shape;185;p5"/>
          <p:cNvPicPr preferRelativeResize="0"/>
          <p:nvPr/>
        </p:nvPicPr>
        <p:blipFill rotWithShape="1">
          <a:blip r:embed="rId4">
            <a:alphaModFix/>
          </a:blip>
          <a:srcRect/>
          <a:stretch/>
        </p:blipFill>
        <p:spPr>
          <a:xfrm>
            <a:off x="5782184" y="306331"/>
            <a:ext cx="1919353" cy="864994"/>
          </a:xfrm>
          <a:prstGeom prst="rect">
            <a:avLst/>
          </a:prstGeom>
          <a:noFill/>
          <a:ln>
            <a:noFill/>
          </a:ln>
        </p:spPr>
      </p:pic>
      <p:pic>
        <p:nvPicPr>
          <p:cNvPr id="186" name="Google Shape;186;p5"/>
          <p:cNvPicPr preferRelativeResize="0"/>
          <p:nvPr/>
        </p:nvPicPr>
        <p:blipFill rotWithShape="1">
          <a:blip r:embed="rId5">
            <a:alphaModFix/>
          </a:blip>
          <a:srcRect/>
          <a:stretch/>
        </p:blipFill>
        <p:spPr>
          <a:xfrm>
            <a:off x="8527792" y="267578"/>
            <a:ext cx="2423160" cy="869733"/>
          </a:xfrm>
          <a:prstGeom prst="rect">
            <a:avLst/>
          </a:prstGeom>
          <a:noFill/>
          <a:ln>
            <a:noFill/>
          </a:ln>
        </p:spPr>
      </p:pic>
      <p:sp>
        <p:nvSpPr>
          <p:cNvPr id="187" name="Google Shape;187;p5"/>
          <p:cNvSpPr/>
          <p:nvPr/>
        </p:nvSpPr>
        <p:spPr>
          <a:xfrm>
            <a:off x="1201515" y="-138176"/>
            <a:ext cx="12192000" cy="45720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8" name="Google Shape;188;p5"/>
          <p:cNvSpPr/>
          <p:nvPr/>
        </p:nvSpPr>
        <p:spPr>
          <a:xfrm>
            <a:off x="571277" y="928624"/>
            <a:ext cx="12192001"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100"/>
              <a:buFont typeface="Arial"/>
              <a:buNone/>
            </a:pPr>
            <a:r>
              <a:rPr lang="en-GB" sz="11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pic>
        <p:nvPicPr>
          <p:cNvPr id="189" name="Google Shape;189;p5" descr="O imagine care conține ceas&#10;&#10;Descriere generată automat"/>
          <p:cNvPicPr preferRelativeResize="0"/>
          <p:nvPr/>
        </p:nvPicPr>
        <p:blipFill rotWithShape="1">
          <a:blip r:embed="rId6">
            <a:alphaModFix/>
          </a:blip>
          <a:srcRect/>
          <a:stretch/>
        </p:blipFill>
        <p:spPr>
          <a:xfrm>
            <a:off x="3231329" y="5670467"/>
            <a:ext cx="1539875" cy="579438"/>
          </a:xfrm>
          <a:prstGeom prst="rect">
            <a:avLst/>
          </a:prstGeom>
          <a:noFill/>
          <a:ln>
            <a:noFill/>
          </a:ln>
        </p:spPr>
      </p:pic>
      <p:pic>
        <p:nvPicPr>
          <p:cNvPr id="190" name="Google Shape;190;p5"/>
          <p:cNvPicPr preferRelativeResize="0"/>
          <p:nvPr/>
        </p:nvPicPr>
        <p:blipFill rotWithShape="1">
          <a:blip r:embed="rId7">
            <a:alphaModFix/>
          </a:blip>
          <a:srcRect/>
          <a:stretch/>
        </p:blipFill>
        <p:spPr>
          <a:xfrm>
            <a:off x="5344630" y="5750778"/>
            <a:ext cx="1501775" cy="403225"/>
          </a:xfrm>
          <a:prstGeom prst="rect">
            <a:avLst/>
          </a:prstGeom>
          <a:noFill/>
          <a:ln>
            <a:noFill/>
          </a:ln>
        </p:spPr>
      </p:pic>
      <p:pic>
        <p:nvPicPr>
          <p:cNvPr id="191" name="Google Shape;191;p5" descr="Home"/>
          <p:cNvPicPr preferRelativeResize="0"/>
          <p:nvPr/>
        </p:nvPicPr>
        <p:blipFill rotWithShape="1">
          <a:blip r:embed="rId8">
            <a:alphaModFix/>
          </a:blip>
          <a:srcRect/>
          <a:stretch/>
        </p:blipFill>
        <p:spPr>
          <a:xfrm>
            <a:off x="9519224" y="5833540"/>
            <a:ext cx="1760538" cy="304800"/>
          </a:xfrm>
          <a:prstGeom prst="rect">
            <a:avLst/>
          </a:prstGeom>
          <a:noFill/>
          <a:ln>
            <a:noFill/>
          </a:ln>
        </p:spPr>
      </p:pic>
      <p:pic>
        <p:nvPicPr>
          <p:cNvPr id="192" name="Google Shape;192;p5"/>
          <p:cNvPicPr preferRelativeResize="0"/>
          <p:nvPr/>
        </p:nvPicPr>
        <p:blipFill rotWithShape="1">
          <a:blip r:embed="rId9">
            <a:alphaModFix/>
          </a:blip>
          <a:srcRect/>
          <a:stretch/>
        </p:blipFill>
        <p:spPr>
          <a:xfrm>
            <a:off x="7420070" y="5770882"/>
            <a:ext cx="1531938" cy="487362"/>
          </a:xfrm>
          <a:prstGeom prst="rect">
            <a:avLst/>
          </a:prstGeom>
          <a:noFill/>
          <a:ln>
            <a:noFill/>
          </a:ln>
        </p:spPr>
      </p:pic>
      <p:sp>
        <p:nvSpPr>
          <p:cNvPr id="193" name="Google Shape;193;p5"/>
          <p:cNvSpPr/>
          <p:nvPr/>
        </p:nvSpPr>
        <p:spPr>
          <a:xfrm>
            <a:off x="2806954" y="37674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194" name="Google Shape;194;p5"/>
          <p:cNvSpPr/>
          <p:nvPr/>
        </p:nvSpPr>
        <p:spPr>
          <a:xfrm>
            <a:off x="2806954" y="40722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195" name="Google Shape;195;p5"/>
          <p:cNvSpPr/>
          <p:nvPr/>
        </p:nvSpPr>
        <p:spPr>
          <a:xfrm>
            <a:off x="2806954" y="4451842"/>
            <a:ext cx="1540806"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800" b="0" i="0" u="none" strike="noStrike" cap="none">
              <a:solidFill>
                <a:schemeClr val="dk1"/>
              </a:solidFill>
              <a:latin typeface="Arial"/>
              <a:ea typeface="Arial"/>
              <a:cs typeface="Arial"/>
              <a:sym typeface="Arial"/>
            </a:endParaRPr>
          </a:p>
        </p:txBody>
      </p:sp>
      <p:sp>
        <p:nvSpPr>
          <p:cNvPr id="196" name="Google Shape;196;p5"/>
          <p:cNvSpPr/>
          <p:nvPr/>
        </p:nvSpPr>
        <p:spPr>
          <a:xfrm>
            <a:off x="3078781" y="2830297"/>
            <a:ext cx="60960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0" i="0" u="none" strike="noStrike" cap="none">
                <a:solidFill>
                  <a:schemeClr val="dk1"/>
                </a:solidFill>
                <a:latin typeface="Arial"/>
                <a:ea typeface="Arial"/>
                <a:cs typeface="Arial"/>
                <a:sym typeface="Arial"/>
              </a:rPr>
              <a:t> </a:t>
            </a:r>
            <a:endParaRPr sz="4800" b="0" i="0" u="none" strike="noStrike" cap="none">
              <a:solidFill>
                <a:schemeClr val="dk1"/>
              </a:solidFill>
              <a:latin typeface="Arial"/>
              <a:ea typeface="Arial"/>
              <a:cs typeface="Arial"/>
              <a:sym typeface="Arial"/>
            </a:endParaRPr>
          </a:p>
        </p:txBody>
      </p:sp>
      <p:sp>
        <p:nvSpPr>
          <p:cNvPr id="197" name="Google Shape;197;p5"/>
          <p:cNvSpPr txBox="1"/>
          <p:nvPr/>
        </p:nvSpPr>
        <p:spPr>
          <a:xfrm>
            <a:off x="2174033" y="6463419"/>
            <a:ext cx="9483006"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0" i="0" cap="none">
                <a:solidFill>
                  <a:schemeClr val="dk1"/>
                </a:solidFill>
                <a:latin typeface="Arial"/>
                <a:ea typeface="Arial"/>
                <a:cs typeface="Arial"/>
                <a:sym typeface="Arial"/>
              </a:rPr>
              <a:t>CHILDREN LEFT BEHIND BY LABOUR MIGRATION: SUPPORTING MOLDOVAN AND UKRAINIAN TRANSNATIONAL  FAMILIES IN THE EU (CASTLE)</a:t>
            </a:r>
            <a:endParaRPr sz="1000" b="0" i="0" cap="none">
              <a:solidFill>
                <a:schemeClr val="dk1"/>
              </a:solidFill>
              <a:latin typeface="Arial"/>
              <a:ea typeface="Arial"/>
              <a:cs typeface="Arial"/>
              <a:sym typeface="Arial"/>
            </a:endParaRPr>
          </a:p>
          <a:p>
            <a:pPr marL="0" marR="0" lvl="0" indent="0" algn="l" rtl="0">
              <a:spcBef>
                <a:spcPts val="0"/>
              </a:spcBef>
              <a:spcAft>
                <a:spcPts val="0"/>
              </a:spcAft>
              <a:buNone/>
            </a:pPr>
            <a:r>
              <a:rPr lang="en-GB" sz="1000" b="0" i="0" cap="none">
                <a:solidFill>
                  <a:schemeClr val="dk1"/>
                </a:solidFill>
                <a:latin typeface="Arial"/>
                <a:ea typeface="Arial"/>
                <a:cs typeface="Arial"/>
                <a:sym typeface="Arial"/>
              </a:rPr>
              <a:t> ICMPD/2021/MPF-357-004</a:t>
            </a:r>
            <a:endParaRPr sz="1000" b="0" i="0" cap="none">
              <a:solidFill>
                <a:schemeClr val="dk1"/>
              </a:solidFill>
              <a:latin typeface="Arial"/>
              <a:ea typeface="Arial"/>
              <a:cs typeface="Arial"/>
              <a:sym typeface="Arial"/>
            </a:endParaRPr>
          </a:p>
        </p:txBody>
      </p:sp>
      <p:sp>
        <p:nvSpPr>
          <p:cNvPr id="198" name="Google Shape;198;p5"/>
          <p:cNvSpPr txBox="1"/>
          <p:nvPr/>
        </p:nvSpPr>
        <p:spPr>
          <a:xfrm>
            <a:off x="952500" y="1332865"/>
            <a:ext cx="10326370" cy="34150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b="1">
              <a:solidFill>
                <a:schemeClr val="dk1"/>
              </a:solidFill>
              <a:latin typeface="Arial"/>
              <a:ea typeface="Arial"/>
              <a:cs typeface="Arial"/>
              <a:sym typeface="Arial"/>
            </a:endParaRPr>
          </a:p>
          <a:p>
            <a:pPr marL="0" marR="0" lvl="0" indent="0" algn="l" rtl="0">
              <a:spcBef>
                <a:spcPts val="0"/>
              </a:spcBef>
              <a:spcAft>
                <a:spcPts val="0"/>
              </a:spcAft>
              <a:buNone/>
            </a:pPr>
            <a:r>
              <a:rPr lang="en-GB" sz="1800" b="1">
                <a:solidFill>
                  <a:schemeClr val="dk1"/>
                </a:solidFill>
                <a:latin typeface="Arial"/>
                <a:ea typeface="Arial"/>
                <a:cs typeface="Arial"/>
                <a:sym typeface="Arial"/>
              </a:rPr>
              <a:t>Introduction</a:t>
            </a:r>
            <a:endParaRPr sz="1800" b="1">
              <a:solidFill>
                <a:schemeClr val="dk1"/>
              </a:solidFill>
              <a:latin typeface="Arial"/>
              <a:ea typeface="Arial"/>
              <a:cs typeface="Arial"/>
              <a:sym typeface="Arial"/>
            </a:endParaRPr>
          </a:p>
          <a:p>
            <a:pPr marL="0" marR="0" lvl="0" indent="0" algn="l" rtl="0">
              <a:spcBef>
                <a:spcPts val="0"/>
              </a:spcBef>
              <a:spcAft>
                <a:spcPts val="0"/>
              </a:spcAft>
              <a:buNone/>
            </a:pPr>
            <a:endParaRPr sz="1800" b="1">
              <a:solidFill>
                <a:schemeClr val="dk1"/>
              </a:solidFill>
              <a:latin typeface="Arial"/>
              <a:ea typeface="Arial"/>
              <a:cs typeface="Arial"/>
              <a:sym typeface="Arial"/>
            </a:endParaRPr>
          </a:p>
          <a:p>
            <a:pPr marL="0" marR="0" lvl="0" indent="0" algn="l" rtl="0">
              <a:spcBef>
                <a:spcPts val="0"/>
              </a:spcBef>
              <a:spcAft>
                <a:spcPts val="0"/>
              </a:spcAft>
              <a:buNone/>
            </a:pPr>
            <a:r>
              <a:rPr lang="en-GB" sz="1800">
                <a:solidFill>
                  <a:schemeClr val="dk1"/>
                </a:solidFill>
                <a:latin typeface="Arial"/>
                <a:ea typeface="Arial"/>
                <a:cs typeface="Arial"/>
                <a:sym typeface="Arial"/>
              </a:rPr>
              <a:t>While our research is one that addresses stay-behind children’s situation in the context of migration, it also has its limits hence many aspects of migration that come into play cannot be addressed therein. Also, while we acknowledge the priorities of societies in foregoing migration as such, we also understand the necessities forcing family members to migrate, therefore accepting what has been called the transnational situation as a reality, and namely, as an extremely extensive one.</a:t>
            </a:r>
            <a:endParaRPr sz="1800">
              <a:solidFill>
                <a:schemeClr val="dk1"/>
              </a:solidFill>
              <a:latin typeface="Arial"/>
              <a:ea typeface="Arial"/>
              <a:cs typeface="Arial"/>
              <a:sym typeface="Arial"/>
            </a:endParaRPr>
          </a:p>
          <a:p>
            <a:pPr marL="0" marR="0" lvl="0" indent="0" algn="l" rtl="0">
              <a:spcBef>
                <a:spcPts val="0"/>
              </a:spcBef>
              <a:spcAft>
                <a:spcPts val="0"/>
              </a:spcAft>
              <a:buNone/>
            </a:pPr>
            <a:r>
              <a:rPr lang="en-GB" sz="1800">
                <a:solidFill>
                  <a:schemeClr val="dk1"/>
                </a:solidFill>
                <a:latin typeface="Arial"/>
                <a:ea typeface="Arial"/>
                <a:cs typeface="Arial"/>
                <a:sym typeface="Arial"/>
              </a:rPr>
              <a:t>Within that reality, our research, being part of an action research project that also involves co-researchers, aims to function as the voice of beneficiary groups - stay-behind children and their families - therefore aiming, beside signaling issues and calls for support, to also highlight family practices that may function as examples to be disseminated.</a:t>
            </a:r>
            <a:endParaRPr sz="1800">
              <a:solidFill>
                <a:schemeClr val="dk1"/>
              </a:solidFill>
              <a:latin typeface="Arial"/>
              <a:ea typeface="Arial"/>
              <a:cs typeface="Arial"/>
              <a:sym typeface="Arial"/>
            </a:endParaRPr>
          </a:p>
        </p:txBody>
      </p:sp>
      <p:pic>
        <p:nvPicPr>
          <p:cNvPr id="199" name="Google Shape;199;p5"/>
          <p:cNvPicPr preferRelativeResize="0"/>
          <p:nvPr/>
        </p:nvPicPr>
        <p:blipFill rotWithShape="1">
          <a:blip r:embed="rId10">
            <a:alphaModFix/>
          </a:blip>
          <a:srcRect/>
          <a:stretch/>
        </p:blipFill>
        <p:spPr>
          <a:xfrm>
            <a:off x="951548" y="5686425"/>
            <a:ext cx="1838324" cy="5715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6"/>
          <p:cNvSpPr txBox="1"/>
          <p:nvPr/>
        </p:nvSpPr>
        <p:spPr>
          <a:xfrm>
            <a:off x="951722" y="16136"/>
            <a:ext cx="10552890" cy="92877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6" name="Google Shape;206;p6"/>
          <p:cNvSpPr txBox="1"/>
          <p:nvPr/>
        </p:nvSpPr>
        <p:spPr>
          <a:xfrm>
            <a:off x="1716833" y="5909191"/>
            <a:ext cx="9395926" cy="954338"/>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207" name="Google Shape;207;p6" descr="EN Co-funded by the EU_POS"/>
          <p:cNvPicPr preferRelativeResize="0"/>
          <p:nvPr/>
        </p:nvPicPr>
        <p:blipFill rotWithShape="1">
          <a:blip r:embed="rId3">
            <a:alphaModFix/>
          </a:blip>
          <a:srcRect/>
          <a:stretch/>
        </p:blipFill>
        <p:spPr>
          <a:xfrm>
            <a:off x="1200880" y="318115"/>
            <a:ext cx="3754533" cy="768109"/>
          </a:xfrm>
          <a:prstGeom prst="rect">
            <a:avLst/>
          </a:prstGeom>
          <a:noFill/>
          <a:ln>
            <a:noFill/>
          </a:ln>
        </p:spPr>
      </p:pic>
      <p:pic>
        <p:nvPicPr>
          <p:cNvPr id="208" name="Google Shape;208;p6"/>
          <p:cNvPicPr preferRelativeResize="0"/>
          <p:nvPr/>
        </p:nvPicPr>
        <p:blipFill rotWithShape="1">
          <a:blip r:embed="rId4">
            <a:alphaModFix/>
          </a:blip>
          <a:srcRect/>
          <a:stretch/>
        </p:blipFill>
        <p:spPr>
          <a:xfrm>
            <a:off x="5782184" y="306331"/>
            <a:ext cx="1919353" cy="864994"/>
          </a:xfrm>
          <a:prstGeom prst="rect">
            <a:avLst/>
          </a:prstGeom>
          <a:noFill/>
          <a:ln>
            <a:noFill/>
          </a:ln>
        </p:spPr>
      </p:pic>
      <p:pic>
        <p:nvPicPr>
          <p:cNvPr id="209" name="Google Shape;209;p6"/>
          <p:cNvPicPr preferRelativeResize="0"/>
          <p:nvPr/>
        </p:nvPicPr>
        <p:blipFill rotWithShape="1">
          <a:blip r:embed="rId5">
            <a:alphaModFix/>
          </a:blip>
          <a:srcRect/>
          <a:stretch/>
        </p:blipFill>
        <p:spPr>
          <a:xfrm>
            <a:off x="8527792" y="267578"/>
            <a:ext cx="2423160" cy="869733"/>
          </a:xfrm>
          <a:prstGeom prst="rect">
            <a:avLst/>
          </a:prstGeom>
          <a:noFill/>
          <a:ln>
            <a:noFill/>
          </a:ln>
        </p:spPr>
      </p:pic>
      <p:sp>
        <p:nvSpPr>
          <p:cNvPr id="210" name="Google Shape;210;p6"/>
          <p:cNvSpPr/>
          <p:nvPr/>
        </p:nvSpPr>
        <p:spPr>
          <a:xfrm>
            <a:off x="1201515" y="-138176"/>
            <a:ext cx="12192000" cy="45720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11" name="Google Shape;211;p6"/>
          <p:cNvSpPr/>
          <p:nvPr/>
        </p:nvSpPr>
        <p:spPr>
          <a:xfrm>
            <a:off x="571277" y="928624"/>
            <a:ext cx="12192001"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100"/>
              <a:buFont typeface="Arial"/>
              <a:buNone/>
            </a:pPr>
            <a:r>
              <a:rPr lang="en-GB" sz="11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pic>
        <p:nvPicPr>
          <p:cNvPr id="212" name="Google Shape;212;p6" descr="O imagine care conține ceas&#10;&#10;Descriere generată automat"/>
          <p:cNvPicPr preferRelativeResize="0"/>
          <p:nvPr/>
        </p:nvPicPr>
        <p:blipFill rotWithShape="1">
          <a:blip r:embed="rId6">
            <a:alphaModFix/>
          </a:blip>
          <a:srcRect/>
          <a:stretch/>
        </p:blipFill>
        <p:spPr>
          <a:xfrm>
            <a:off x="3231329" y="5670467"/>
            <a:ext cx="1539875" cy="579438"/>
          </a:xfrm>
          <a:prstGeom prst="rect">
            <a:avLst/>
          </a:prstGeom>
          <a:noFill/>
          <a:ln>
            <a:noFill/>
          </a:ln>
        </p:spPr>
      </p:pic>
      <p:pic>
        <p:nvPicPr>
          <p:cNvPr id="213" name="Google Shape;213;p6"/>
          <p:cNvPicPr preferRelativeResize="0"/>
          <p:nvPr/>
        </p:nvPicPr>
        <p:blipFill rotWithShape="1">
          <a:blip r:embed="rId7">
            <a:alphaModFix/>
          </a:blip>
          <a:srcRect/>
          <a:stretch/>
        </p:blipFill>
        <p:spPr>
          <a:xfrm>
            <a:off x="5344630" y="5750778"/>
            <a:ext cx="1501775" cy="403225"/>
          </a:xfrm>
          <a:prstGeom prst="rect">
            <a:avLst/>
          </a:prstGeom>
          <a:noFill/>
          <a:ln>
            <a:noFill/>
          </a:ln>
        </p:spPr>
      </p:pic>
      <p:pic>
        <p:nvPicPr>
          <p:cNvPr id="214" name="Google Shape;214;p6" descr="Home"/>
          <p:cNvPicPr preferRelativeResize="0"/>
          <p:nvPr/>
        </p:nvPicPr>
        <p:blipFill rotWithShape="1">
          <a:blip r:embed="rId8">
            <a:alphaModFix/>
          </a:blip>
          <a:srcRect/>
          <a:stretch/>
        </p:blipFill>
        <p:spPr>
          <a:xfrm>
            <a:off x="9519224" y="5833540"/>
            <a:ext cx="1760538" cy="304800"/>
          </a:xfrm>
          <a:prstGeom prst="rect">
            <a:avLst/>
          </a:prstGeom>
          <a:noFill/>
          <a:ln>
            <a:noFill/>
          </a:ln>
        </p:spPr>
      </p:pic>
      <p:pic>
        <p:nvPicPr>
          <p:cNvPr id="215" name="Google Shape;215;p6"/>
          <p:cNvPicPr preferRelativeResize="0"/>
          <p:nvPr/>
        </p:nvPicPr>
        <p:blipFill rotWithShape="1">
          <a:blip r:embed="rId9">
            <a:alphaModFix/>
          </a:blip>
          <a:srcRect/>
          <a:stretch/>
        </p:blipFill>
        <p:spPr>
          <a:xfrm>
            <a:off x="7420070" y="5770882"/>
            <a:ext cx="1531938" cy="487362"/>
          </a:xfrm>
          <a:prstGeom prst="rect">
            <a:avLst/>
          </a:prstGeom>
          <a:noFill/>
          <a:ln>
            <a:noFill/>
          </a:ln>
        </p:spPr>
      </p:pic>
      <p:sp>
        <p:nvSpPr>
          <p:cNvPr id="216" name="Google Shape;216;p6"/>
          <p:cNvSpPr/>
          <p:nvPr/>
        </p:nvSpPr>
        <p:spPr>
          <a:xfrm>
            <a:off x="2806954" y="37674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217" name="Google Shape;217;p6"/>
          <p:cNvSpPr/>
          <p:nvPr/>
        </p:nvSpPr>
        <p:spPr>
          <a:xfrm>
            <a:off x="2806954" y="40722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218" name="Google Shape;218;p6"/>
          <p:cNvSpPr/>
          <p:nvPr/>
        </p:nvSpPr>
        <p:spPr>
          <a:xfrm>
            <a:off x="2806954" y="4451842"/>
            <a:ext cx="1540806"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800" b="0" i="0" u="none" strike="noStrike" cap="none">
              <a:solidFill>
                <a:schemeClr val="dk1"/>
              </a:solidFill>
              <a:latin typeface="Arial"/>
              <a:ea typeface="Arial"/>
              <a:cs typeface="Arial"/>
              <a:sym typeface="Arial"/>
            </a:endParaRPr>
          </a:p>
        </p:txBody>
      </p:sp>
      <p:sp>
        <p:nvSpPr>
          <p:cNvPr id="219" name="Google Shape;219;p6"/>
          <p:cNvSpPr/>
          <p:nvPr/>
        </p:nvSpPr>
        <p:spPr>
          <a:xfrm>
            <a:off x="3078781" y="2830297"/>
            <a:ext cx="60960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0" i="0" u="none" strike="noStrike" cap="none">
                <a:solidFill>
                  <a:schemeClr val="dk1"/>
                </a:solidFill>
                <a:latin typeface="Arial"/>
                <a:ea typeface="Arial"/>
                <a:cs typeface="Arial"/>
                <a:sym typeface="Arial"/>
              </a:rPr>
              <a:t> </a:t>
            </a:r>
            <a:endParaRPr sz="4800" b="0" i="0" u="none" strike="noStrike" cap="none">
              <a:solidFill>
                <a:schemeClr val="dk1"/>
              </a:solidFill>
              <a:latin typeface="Arial"/>
              <a:ea typeface="Arial"/>
              <a:cs typeface="Arial"/>
              <a:sym typeface="Arial"/>
            </a:endParaRPr>
          </a:p>
        </p:txBody>
      </p:sp>
      <p:sp>
        <p:nvSpPr>
          <p:cNvPr id="220" name="Google Shape;220;p6"/>
          <p:cNvSpPr txBox="1"/>
          <p:nvPr/>
        </p:nvSpPr>
        <p:spPr>
          <a:xfrm>
            <a:off x="2174033" y="6463419"/>
            <a:ext cx="9483006"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0" i="0" cap="none">
                <a:solidFill>
                  <a:schemeClr val="dk1"/>
                </a:solidFill>
                <a:latin typeface="Arial"/>
                <a:ea typeface="Arial"/>
                <a:cs typeface="Arial"/>
                <a:sym typeface="Arial"/>
              </a:rPr>
              <a:t>CHILDREN LEFT BEHIND BY LABOUR MIGRATION: SUPPORTING MOLDOVAN AND UKRAINIAN TRANSNATIONAL  FAMILIES IN THE EU (CASTLE)</a:t>
            </a:r>
            <a:endParaRPr sz="1000" b="0" i="0" cap="none">
              <a:solidFill>
                <a:schemeClr val="dk1"/>
              </a:solidFill>
              <a:latin typeface="Arial"/>
              <a:ea typeface="Arial"/>
              <a:cs typeface="Arial"/>
              <a:sym typeface="Arial"/>
            </a:endParaRPr>
          </a:p>
          <a:p>
            <a:pPr marL="0" marR="0" lvl="0" indent="0" algn="l" rtl="0">
              <a:spcBef>
                <a:spcPts val="0"/>
              </a:spcBef>
              <a:spcAft>
                <a:spcPts val="0"/>
              </a:spcAft>
              <a:buNone/>
            </a:pPr>
            <a:r>
              <a:rPr lang="en-GB" sz="1000" b="0" i="0" cap="none">
                <a:solidFill>
                  <a:schemeClr val="dk1"/>
                </a:solidFill>
                <a:latin typeface="Arial"/>
                <a:ea typeface="Arial"/>
                <a:cs typeface="Arial"/>
                <a:sym typeface="Arial"/>
              </a:rPr>
              <a:t> ICMPD/2021/MPF-357-004</a:t>
            </a:r>
            <a:endParaRPr sz="1000" b="0" i="0" cap="none">
              <a:solidFill>
                <a:schemeClr val="dk1"/>
              </a:solidFill>
              <a:latin typeface="Arial"/>
              <a:ea typeface="Arial"/>
              <a:cs typeface="Arial"/>
              <a:sym typeface="Arial"/>
            </a:endParaRPr>
          </a:p>
        </p:txBody>
      </p:sp>
      <p:sp>
        <p:nvSpPr>
          <p:cNvPr id="221" name="Google Shape;221;p6"/>
          <p:cNvSpPr txBox="1"/>
          <p:nvPr/>
        </p:nvSpPr>
        <p:spPr>
          <a:xfrm>
            <a:off x="963295" y="1179830"/>
            <a:ext cx="10326370" cy="42767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700" b="1">
                <a:solidFill>
                  <a:schemeClr val="dk1"/>
                </a:solidFill>
                <a:latin typeface="Arial"/>
                <a:ea typeface="Arial"/>
                <a:cs typeface="Arial"/>
                <a:sym typeface="Arial"/>
              </a:rPr>
              <a:t>Scientific context</a:t>
            </a:r>
            <a:endParaRPr sz="1700" b="1">
              <a:solidFill>
                <a:schemeClr val="dk1"/>
              </a:solidFill>
              <a:latin typeface="Arial"/>
              <a:ea typeface="Arial"/>
              <a:cs typeface="Arial"/>
              <a:sym typeface="Arial"/>
            </a:endParaRPr>
          </a:p>
          <a:p>
            <a:pPr marL="0" marR="0" lvl="0" indent="0" algn="l" rtl="0">
              <a:spcBef>
                <a:spcPts val="0"/>
              </a:spcBef>
              <a:spcAft>
                <a:spcPts val="0"/>
              </a:spcAft>
              <a:buNone/>
            </a:pPr>
            <a:endParaRPr sz="1700" b="1">
              <a:solidFill>
                <a:schemeClr val="dk1"/>
              </a:solidFill>
              <a:latin typeface="Arial"/>
              <a:ea typeface="Arial"/>
              <a:cs typeface="Arial"/>
              <a:sym typeface="Arial"/>
            </a:endParaRPr>
          </a:p>
          <a:p>
            <a:pPr marL="0" marR="0" lvl="0" indent="0" algn="l" rtl="0">
              <a:spcBef>
                <a:spcPts val="0"/>
              </a:spcBef>
              <a:spcAft>
                <a:spcPts val="0"/>
              </a:spcAft>
              <a:buNone/>
            </a:pPr>
            <a:r>
              <a:rPr lang="en-GB" sz="1700" i="1">
                <a:solidFill>
                  <a:schemeClr val="dk1"/>
                </a:solidFill>
                <a:latin typeface="Arial"/>
                <a:ea typeface="Arial"/>
                <a:cs typeface="Arial"/>
                <a:sym typeface="Arial"/>
              </a:rPr>
              <a:t>Qualitative social research</a:t>
            </a:r>
            <a:r>
              <a:rPr lang="en-GB" sz="1700">
                <a:solidFill>
                  <a:schemeClr val="dk1"/>
                </a:solidFill>
                <a:latin typeface="Arial"/>
                <a:ea typeface="Arial"/>
                <a:cs typeface="Arial"/>
                <a:sym typeface="Arial"/>
              </a:rPr>
              <a:t>, as employed in our project, is a tool aiming to identify situations, issues and practices not deductible from existing scientific data, therefore not yet quantitatively verifiable. In our case, it employs semi-structured interviews - where the respondent may speak their mind freely along certain guiding questions - and focus-groups - where they may discuss among themselves and reach shared positions.</a:t>
            </a:r>
            <a:endParaRPr sz="1700">
              <a:solidFill>
                <a:schemeClr val="dk1"/>
              </a:solidFill>
              <a:latin typeface="Arial"/>
              <a:ea typeface="Arial"/>
              <a:cs typeface="Arial"/>
              <a:sym typeface="Arial"/>
            </a:endParaRPr>
          </a:p>
          <a:p>
            <a:pPr marL="0" marR="0" lvl="0" indent="0" algn="l" rtl="0">
              <a:spcBef>
                <a:spcPts val="0"/>
              </a:spcBef>
              <a:spcAft>
                <a:spcPts val="0"/>
              </a:spcAft>
              <a:buNone/>
            </a:pPr>
            <a:endParaRPr sz="1700">
              <a:solidFill>
                <a:schemeClr val="dk1"/>
              </a:solidFill>
              <a:latin typeface="Arial"/>
              <a:ea typeface="Arial"/>
              <a:cs typeface="Arial"/>
              <a:sym typeface="Arial"/>
            </a:endParaRPr>
          </a:p>
          <a:p>
            <a:pPr marL="0" marR="0" lvl="0" indent="0" algn="l" rtl="0">
              <a:spcBef>
                <a:spcPts val="0"/>
              </a:spcBef>
              <a:spcAft>
                <a:spcPts val="0"/>
              </a:spcAft>
              <a:buNone/>
            </a:pPr>
            <a:r>
              <a:rPr lang="en-GB" sz="1700" i="1">
                <a:solidFill>
                  <a:schemeClr val="dk1"/>
                </a:solidFill>
                <a:latin typeface="Arial"/>
                <a:ea typeface="Arial"/>
                <a:cs typeface="Arial"/>
                <a:sym typeface="Arial"/>
              </a:rPr>
              <a:t>Transnational families</a:t>
            </a:r>
            <a:r>
              <a:rPr lang="en-GB" sz="1700">
                <a:solidFill>
                  <a:schemeClr val="dk1"/>
                </a:solidFill>
                <a:latin typeface="Arial"/>
                <a:ea typeface="Arial"/>
                <a:cs typeface="Arial"/>
                <a:sym typeface="Arial"/>
              </a:rPr>
              <a:t>, the object of our research, are families living habitually in different countries, who nonetheless maintain strong family ties and therefore function as an exemplary entity (Greschke and Ott 2020) for a real, functional global society - one that performatively unites belonging (as a family) and global participation (being a part of more than one society).</a:t>
            </a:r>
            <a:endParaRPr sz="1700">
              <a:solidFill>
                <a:schemeClr val="dk1"/>
              </a:solidFill>
              <a:latin typeface="Arial"/>
              <a:ea typeface="Arial"/>
              <a:cs typeface="Arial"/>
              <a:sym typeface="Arial"/>
            </a:endParaRPr>
          </a:p>
          <a:p>
            <a:pPr marL="0" marR="0" lvl="0" indent="0" algn="l" rtl="0">
              <a:spcBef>
                <a:spcPts val="0"/>
              </a:spcBef>
              <a:spcAft>
                <a:spcPts val="0"/>
              </a:spcAft>
              <a:buNone/>
            </a:pPr>
            <a:endParaRPr sz="1700">
              <a:solidFill>
                <a:schemeClr val="dk1"/>
              </a:solidFill>
              <a:latin typeface="Arial"/>
              <a:ea typeface="Arial"/>
              <a:cs typeface="Arial"/>
              <a:sym typeface="Arial"/>
            </a:endParaRPr>
          </a:p>
          <a:p>
            <a:pPr marL="0" marR="0" lvl="0" indent="0" algn="l" rtl="0">
              <a:spcBef>
                <a:spcPts val="0"/>
              </a:spcBef>
              <a:spcAft>
                <a:spcPts val="0"/>
              </a:spcAft>
              <a:buNone/>
            </a:pPr>
            <a:r>
              <a:rPr lang="en-GB" sz="1700">
                <a:solidFill>
                  <a:schemeClr val="dk1"/>
                </a:solidFill>
                <a:latin typeface="Arial"/>
                <a:ea typeface="Arial"/>
                <a:cs typeface="Arial"/>
                <a:sym typeface="Arial"/>
              </a:rPr>
              <a:t>Indeed, concerning their </a:t>
            </a:r>
            <a:r>
              <a:rPr lang="en-GB" sz="1700" i="1">
                <a:solidFill>
                  <a:schemeClr val="dk1"/>
                </a:solidFill>
                <a:latin typeface="Arial"/>
                <a:ea typeface="Arial"/>
                <a:cs typeface="Arial"/>
                <a:sym typeface="Arial"/>
              </a:rPr>
              <a:t>transnational co-presence and communication</a:t>
            </a:r>
            <a:r>
              <a:rPr lang="en-GB" sz="1700">
                <a:solidFill>
                  <a:schemeClr val="dk1"/>
                </a:solidFill>
                <a:latin typeface="Arial"/>
                <a:ea typeface="Arial"/>
                <a:cs typeface="Arial"/>
                <a:sym typeface="Arial"/>
              </a:rPr>
              <a:t>, it is up to the beholder which side to see: “…as in Escher’s paradoxical figures…(..)…, we can see either the ruptures or the continuities.” (Diminescu, 2008, p.569)</a:t>
            </a:r>
            <a:endParaRPr sz="1700">
              <a:solidFill>
                <a:schemeClr val="dk1"/>
              </a:solidFill>
              <a:latin typeface="Arial"/>
              <a:ea typeface="Arial"/>
              <a:cs typeface="Arial"/>
              <a:sym typeface="Arial"/>
            </a:endParaRPr>
          </a:p>
        </p:txBody>
      </p:sp>
      <p:pic>
        <p:nvPicPr>
          <p:cNvPr id="222" name="Google Shape;222;p6"/>
          <p:cNvPicPr preferRelativeResize="0"/>
          <p:nvPr/>
        </p:nvPicPr>
        <p:blipFill rotWithShape="1">
          <a:blip r:embed="rId10">
            <a:alphaModFix/>
          </a:blip>
          <a:srcRect/>
          <a:stretch/>
        </p:blipFill>
        <p:spPr>
          <a:xfrm>
            <a:off x="951548" y="5686425"/>
            <a:ext cx="1838324" cy="5715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7"/>
          <p:cNvSpPr txBox="1"/>
          <p:nvPr/>
        </p:nvSpPr>
        <p:spPr>
          <a:xfrm>
            <a:off x="951722" y="16136"/>
            <a:ext cx="10552890" cy="92877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29" name="Google Shape;229;p7"/>
          <p:cNvSpPr txBox="1"/>
          <p:nvPr/>
        </p:nvSpPr>
        <p:spPr>
          <a:xfrm>
            <a:off x="1716833" y="5909191"/>
            <a:ext cx="9395926" cy="954338"/>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230" name="Google Shape;230;p7" descr="EN Co-funded by the EU_POS"/>
          <p:cNvPicPr preferRelativeResize="0"/>
          <p:nvPr/>
        </p:nvPicPr>
        <p:blipFill rotWithShape="1">
          <a:blip r:embed="rId3">
            <a:alphaModFix/>
          </a:blip>
          <a:srcRect/>
          <a:stretch/>
        </p:blipFill>
        <p:spPr>
          <a:xfrm>
            <a:off x="1200880" y="318115"/>
            <a:ext cx="3754533" cy="768109"/>
          </a:xfrm>
          <a:prstGeom prst="rect">
            <a:avLst/>
          </a:prstGeom>
          <a:noFill/>
          <a:ln>
            <a:noFill/>
          </a:ln>
        </p:spPr>
      </p:pic>
      <p:pic>
        <p:nvPicPr>
          <p:cNvPr id="231" name="Google Shape;231;p7"/>
          <p:cNvPicPr preferRelativeResize="0"/>
          <p:nvPr/>
        </p:nvPicPr>
        <p:blipFill rotWithShape="1">
          <a:blip r:embed="rId4">
            <a:alphaModFix/>
          </a:blip>
          <a:srcRect/>
          <a:stretch/>
        </p:blipFill>
        <p:spPr>
          <a:xfrm>
            <a:off x="5782184" y="306331"/>
            <a:ext cx="1919353" cy="864994"/>
          </a:xfrm>
          <a:prstGeom prst="rect">
            <a:avLst/>
          </a:prstGeom>
          <a:noFill/>
          <a:ln>
            <a:noFill/>
          </a:ln>
        </p:spPr>
      </p:pic>
      <p:pic>
        <p:nvPicPr>
          <p:cNvPr id="232" name="Google Shape;232;p7"/>
          <p:cNvPicPr preferRelativeResize="0"/>
          <p:nvPr/>
        </p:nvPicPr>
        <p:blipFill rotWithShape="1">
          <a:blip r:embed="rId5">
            <a:alphaModFix/>
          </a:blip>
          <a:srcRect/>
          <a:stretch/>
        </p:blipFill>
        <p:spPr>
          <a:xfrm>
            <a:off x="8527792" y="267578"/>
            <a:ext cx="2423160" cy="869733"/>
          </a:xfrm>
          <a:prstGeom prst="rect">
            <a:avLst/>
          </a:prstGeom>
          <a:noFill/>
          <a:ln>
            <a:noFill/>
          </a:ln>
        </p:spPr>
      </p:pic>
      <p:sp>
        <p:nvSpPr>
          <p:cNvPr id="233" name="Google Shape;233;p7"/>
          <p:cNvSpPr/>
          <p:nvPr/>
        </p:nvSpPr>
        <p:spPr>
          <a:xfrm>
            <a:off x="1201515" y="-138176"/>
            <a:ext cx="12192000" cy="45720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34" name="Google Shape;234;p7"/>
          <p:cNvSpPr/>
          <p:nvPr/>
        </p:nvSpPr>
        <p:spPr>
          <a:xfrm>
            <a:off x="571277" y="928624"/>
            <a:ext cx="12192001"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100"/>
              <a:buFont typeface="Arial"/>
              <a:buNone/>
            </a:pPr>
            <a:r>
              <a:rPr lang="en-GB" sz="11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pic>
        <p:nvPicPr>
          <p:cNvPr id="235" name="Google Shape;235;p7" descr="O imagine care conține ceas&#10;&#10;Descriere generată automat"/>
          <p:cNvPicPr preferRelativeResize="0"/>
          <p:nvPr/>
        </p:nvPicPr>
        <p:blipFill rotWithShape="1">
          <a:blip r:embed="rId6">
            <a:alphaModFix/>
          </a:blip>
          <a:srcRect/>
          <a:stretch/>
        </p:blipFill>
        <p:spPr>
          <a:xfrm>
            <a:off x="3231329" y="5670467"/>
            <a:ext cx="1539875" cy="579438"/>
          </a:xfrm>
          <a:prstGeom prst="rect">
            <a:avLst/>
          </a:prstGeom>
          <a:noFill/>
          <a:ln>
            <a:noFill/>
          </a:ln>
        </p:spPr>
      </p:pic>
      <p:pic>
        <p:nvPicPr>
          <p:cNvPr id="236" name="Google Shape;236;p7"/>
          <p:cNvPicPr preferRelativeResize="0"/>
          <p:nvPr/>
        </p:nvPicPr>
        <p:blipFill rotWithShape="1">
          <a:blip r:embed="rId7">
            <a:alphaModFix/>
          </a:blip>
          <a:srcRect/>
          <a:stretch/>
        </p:blipFill>
        <p:spPr>
          <a:xfrm>
            <a:off x="5344630" y="5750778"/>
            <a:ext cx="1501775" cy="403225"/>
          </a:xfrm>
          <a:prstGeom prst="rect">
            <a:avLst/>
          </a:prstGeom>
          <a:noFill/>
          <a:ln>
            <a:noFill/>
          </a:ln>
        </p:spPr>
      </p:pic>
      <p:pic>
        <p:nvPicPr>
          <p:cNvPr id="237" name="Google Shape;237;p7" descr="Home"/>
          <p:cNvPicPr preferRelativeResize="0"/>
          <p:nvPr/>
        </p:nvPicPr>
        <p:blipFill rotWithShape="1">
          <a:blip r:embed="rId8">
            <a:alphaModFix/>
          </a:blip>
          <a:srcRect/>
          <a:stretch/>
        </p:blipFill>
        <p:spPr>
          <a:xfrm>
            <a:off x="9519224" y="5833540"/>
            <a:ext cx="1760538" cy="304800"/>
          </a:xfrm>
          <a:prstGeom prst="rect">
            <a:avLst/>
          </a:prstGeom>
          <a:noFill/>
          <a:ln>
            <a:noFill/>
          </a:ln>
        </p:spPr>
      </p:pic>
      <p:pic>
        <p:nvPicPr>
          <p:cNvPr id="238" name="Google Shape;238;p7"/>
          <p:cNvPicPr preferRelativeResize="0"/>
          <p:nvPr/>
        </p:nvPicPr>
        <p:blipFill rotWithShape="1">
          <a:blip r:embed="rId9">
            <a:alphaModFix/>
          </a:blip>
          <a:srcRect/>
          <a:stretch/>
        </p:blipFill>
        <p:spPr>
          <a:xfrm>
            <a:off x="7420070" y="5770882"/>
            <a:ext cx="1531938" cy="487362"/>
          </a:xfrm>
          <a:prstGeom prst="rect">
            <a:avLst/>
          </a:prstGeom>
          <a:noFill/>
          <a:ln>
            <a:noFill/>
          </a:ln>
        </p:spPr>
      </p:pic>
      <p:sp>
        <p:nvSpPr>
          <p:cNvPr id="239" name="Google Shape;239;p7"/>
          <p:cNvSpPr/>
          <p:nvPr/>
        </p:nvSpPr>
        <p:spPr>
          <a:xfrm>
            <a:off x="2806954" y="37674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240" name="Google Shape;240;p7"/>
          <p:cNvSpPr/>
          <p:nvPr/>
        </p:nvSpPr>
        <p:spPr>
          <a:xfrm>
            <a:off x="2806954" y="40722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241" name="Google Shape;241;p7"/>
          <p:cNvSpPr/>
          <p:nvPr/>
        </p:nvSpPr>
        <p:spPr>
          <a:xfrm>
            <a:off x="2806954" y="4451842"/>
            <a:ext cx="1540806"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800" b="0" i="0" u="none" strike="noStrike" cap="none">
              <a:solidFill>
                <a:schemeClr val="dk1"/>
              </a:solidFill>
              <a:latin typeface="Arial"/>
              <a:ea typeface="Arial"/>
              <a:cs typeface="Arial"/>
              <a:sym typeface="Arial"/>
            </a:endParaRPr>
          </a:p>
        </p:txBody>
      </p:sp>
      <p:sp>
        <p:nvSpPr>
          <p:cNvPr id="242" name="Google Shape;242;p7"/>
          <p:cNvSpPr/>
          <p:nvPr/>
        </p:nvSpPr>
        <p:spPr>
          <a:xfrm>
            <a:off x="3078781" y="2830297"/>
            <a:ext cx="60960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0" i="0" u="none" strike="noStrike" cap="none">
                <a:solidFill>
                  <a:schemeClr val="dk1"/>
                </a:solidFill>
                <a:latin typeface="Arial"/>
                <a:ea typeface="Arial"/>
                <a:cs typeface="Arial"/>
                <a:sym typeface="Arial"/>
              </a:rPr>
              <a:t> </a:t>
            </a:r>
            <a:endParaRPr sz="4800" b="0" i="0" u="none" strike="noStrike" cap="none">
              <a:solidFill>
                <a:schemeClr val="dk1"/>
              </a:solidFill>
              <a:latin typeface="Arial"/>
              <a:ea typeface="Arial"/>
              <a:cs typeface="Arial"/>
              <a:sym typeface="Arial"/>
            </a:endParaRPr>
          </a:p>
        </p:txBody>
      </p:sp>
      <p:sp>
        <p:nvSpPr>
          <p:cNvPr id="243" name="Google Shape;243;p7"/>
          <p:cNvSpPr txBox="1"/>
          <p:nvPr/>
        </p:nvSpPr>
        <p:spPr>
          <a:xfrm>
            <a:off x="2174033" y="6463419"/>
            <a:ext cx="9483006"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0" i="0" cap="none">
                <a:solidFill>
                  <a:schemeClr val="dk1"/>
                </a:solidFill>
                <a:latin typeface="Arial"/>
                <a:ea typeface="Arial"/>
                <a:cs typeface="Arial"/>
                <a:sym typeface="Arial"/>
              </a:rPr>
              <a:t>CHILDREN LEFT BEHIND BY LABOUR MIGRATION: SUPPORTING MOLDOVAN AND UKRAINIAN TRANSNATIONAL  FAMILIES IN THE EU (CASTLE)</a:t>
            </a:r>
            <a:endParaRPr sz="1000" b="0" i="0" cap="none">
              <a:solidFill>
                <a:schemeClr val="dk1"/>
              </a:solidFill>
              <a:latin typeface="Arial"/>
              <a:ea typeface="Arial"/>
              <a:cs typeface="Arial"/>
              <a:sym typeface="Arial"/>
            </a:endParaRPr>
          </a:p>
          <a:p>
            <a:pPr marL="0" marR="0" lvl="0" indent="0" algn="l" rtl="0">
              <a:spcBef>
                <a:spcPts val="0"/>
              </a:spcBef>
              <a:spcAft>
                <a:spcPts val="0"/>
              </a:spcAft>
              <a:buNone/>
            </a:pPr>
            <a:r>
              <a:rPr lang="en-GB" sz="1000" b="0" i="0" cap="none">
                <a:solidFill>
                  <a:schemeClr val="dk1"/>
                </a:solidFill>
                <a:latin typeface="Arial"/>
                <a:ea typeface="Arial"/>
                <a:cs typeface="Arial"/>
                <a:sym typeface="Arial"/>
              </a:rPr>
              <a:t> ICMPD/2021/MPF-357-004</a:t>
            </a:r>
            <a:endParaRPr sz="1000" b="0" i="0" cap="none">
              <a:solidFill>
                <a:schemeClr val="dk1"/>
              </a:solidFill>
              <a:latin typeface="Arial"/>
              <a:ea typeface="Arial"/>
              <a:cs typeface="Arial"/>
              <a:sym typeface="Arial"/>
            </a:endParaRPr>
          </a:p>
        </p:txBody>
      </p:sp>
      <p:sp>
        <p:nvSpPr>
          <p:cNvPr id="244" name="Google Shape;244;p7"/>
          <p:cNvSpPr txBox="1"/>
          <p:nvPr/>
        </p:nvSpPr>
        <p:spPr>
          <a:xfrm>
            <a:off x="952500" y="1332865"/>
            <a:ext cx="10326370" cy="34150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dirty="0">
                <a:solidFill>
                  <a:schemeClr val="dk1"/>
                </a:solidFill>
                <a:latin typeface="Arial"/>
                <a:ea typeface="Arial"/>
                <a:cs typeface="Arial"/>
                <a:sym typeface="Arial"/>
              </a:rPr>
              <a:t>General description of the research</a:t>
            </a:r>
            <a:endParaRPr sz="1800" b="1" dirty="0">
              <a:solidFill>
                <a:schemeClr val="dk1"/>
              </a:solidFill>
              <a:latin typeface="Arial"/>
              <a:ea typeface="Arial"/>
              <a:cs typeface="Arial"/>
              <a:sym typeface="Arial"/>
            </a:endParaRPr>
          </a:p>
          <a:p>
            <a:pPr marL="0" marR="0" lvl="0" indent="0" algn="l" rtl="0">
              <a:spcBef>
                <a:spcPts val="0"/>
              </a:spcBef>
              <a:spcAft>
                <a:spcPts val="0"/>
              </a:spcAft>
              <a:buNone/>
            </a:pPr>
            <a:endParaRPr sz="1800" b="1" dirty="0">
              <a:solidFill>
                <a:schemeClr val="dk1"/>
              </a:solidFill>
              <a:latin typeface="Arial"/>
              <a:ea typeface="Arial"/>
              <a:cs typeface="Arial"/>
              <a:sym typeface="Arial"/>
            </a:endParaRPr>
          </a:p>
          <a:p>
            <a:pPr marL="0" marR="0" lvl="0" indent="0" algn="l" rtl="0">
              <a:spcBef>
                <a:spcPts val="0"/>
              </a:spcBef>
              <a:spcAft>
                <a:spcPts val="0"/>
              </a:spcAft>
              <a:buNone/>
            </a:pPr>
            <a:r>
              <a:rPr lang="en-GB" sz="1800" dirty="0">
                <a:solidFill>
                  <a:schemeClr val="dk1"/>
                </a:solidFill>
                <a:latin typeface="Arial"/>
                <a:ea typeface="Arial"/>
                <a:cs typeface="Arial"/>
                <a:sym typeface="Arial"/>
              </a:rPr>
              <a:t>- 1</a:t>
            </a:r>
            <a:r>
              <a:rPr lang="ro-RO" sz="1800" dirty="0">
                <a:solidFill>
                  <a:schemeClr val="dk1"/>
                </a:solidFill>
                <a:latin typeface="Arial"/>
                <a:ea typeface="Arial"/>
                <a:cs typeface="Arial"/>
                <a:sym typeface="Arial"/>
              </a:rPr>
              <a:t>24</a:t>
            </a:r>
            <a:r>
              <a:rPr lang="en-GB" sz="1800" dirty="0">
                <a:solidFill>
                  <a:schemeClr val="dk1"/>
                </a:solidFill>
                <a:latin typeface="Arial"/>
                <a:ea typeface="Arial"/>
                <a:cs typeface="Arial"/>
                <a:sym typeface="Arial"/>
              </a:rPr>
              <a:t> interviews with family members - stayer parent / caregiver, stayer child, migrant parent</a:t>
            </a:r>
            <a:endParaRPr sz="1800" dirty="0">
              <a:solidFill>
                <a:schemeClr val="dk1"/>
              </a:solidFill>
              <a:latin typeface="Arial"/>
              <a:ea typeface="Arial"/>
              <a:cs typeface="Arial"/>
              <a:sym typeface="Arial"/>
            </a:endParaRPr>
          </a:p>
          <a:p>
            <a:pPr marL="0" marR="0" lvl="0" indent="0" algn="l" rtl="0">
              <a:spcBef>
                <a:spcPts val="0"/>
              </a:spcBef>
              <a:spcAft>
                <a:spcPts val="0"/>
              </a:spcAft>
              <a:buNone/>
            </a:pPr>
            <a:r>
              <a:rPr lang="en-GB" sz="1800" dirty="0">
                <a:solidFill>
                  <a:schemeClr val="dk1"/>
                </a:solidFill>
                <a:latin typeface="Arial"/>
                <a:ea typeface="Arial"/>
                <a:cs typeface="Arial"/>
                <a:sym typeface="Arial"/>
              </a:rPr>
              <a:t>- 10 focus-groups with family members, of which 5 with children</a:t>
            </a:r>
            <a:endParaRPr sz="1800" dirty="0">
              <a:solidFill>
                <a:schemeClr val="dk1"/>
              </a:solidFill>
              <a:latin typeface="Arial"/>
              <a:ea typeface="Arial"/>
              <a:cs typeface="Arial"/>
              <a:sym typeface="Arial"/>
            </a:endParaRPr>
          </a:p>
          <a:p>
            <a:pPr marL="0" marR="0" lvl="0" indent="0" algn="l" rtl="0">
              <a:spcBef>
                <a:spcPts val="0"/>
              </a:spcBef>
              <a:spcAft>
                <a:spcPts val="0"/>
              </a:spcAft>
              <a:buNone/>
            </a:pPr>
            <a:r>
              <a:rPr lang="en-GB" sz="1800" dirty="0">
                <a:solidFill>
                  <a:schemeClr val="dk1"/>
                </a:solidFill>
                <a:latin typeface="Arial"/>
                <a:ea typeface="Arial"/>
                <a:cs typeface="Arial"/>
                <a:sym typeface="Arial"/>
              </a:rPr>
              <a:t>- 24 interviews with experts from authorities, institutions, NGOs, working with transnational family members</a:t>
            </a:r>
            <a:endParaRPr sz="1800" dirty="0">
              <a:solidFill>
                <a:schemeClr val="dk1"/>
              </a:solidFill>
              <a:latin typeface="Arial"/>
              <a:ea typeface="Arial"/>
              <a:cs typeface="Arial"/>
              <a:sym typeface="Arial"/>
            </a:endParaRPr>
          </a:p>
          <a:p>
            <a:pPr marL="0" marR="0" lvl="0" indent="0" algn="l" rtl="0">
              <a:spcBef>
                <a:spcPts val="0"/>
              </a:spcBef>
              <a:spcAft>
                <a:spcPts val="0"/>
              </a:spcAft>
              <a:buNone/>
            </a:pPr>
            <a:r>
              <a:rPr lang="en-GB" sz="1800" dirty="0">
                <a:solidFill>
                  <a:schemeClr val="dk1"/>
                </a:solidFill>
                <a:latin typeface="Arial"/>
                <a:ea typeface="Arial"/>
                <a:cs typeface="Arial"/>
                <a:sym typeface="Arial"/>
              </a:rPr>
              <a:t>- family member interviews / focus-groups have been collected in approximately equal amounts by the 3 national teams (Ro, Mo, </a:t>
            </a:r>
            <a:r>
              <a:rPr lang="en-GB" sz="1800" dirty="0" err="1">
                <a:solidFill>
                  <a:schemeClr val="dk1"/>
                </a:solidFill>
                <a:latin typeface="Arial"/>
                <a:ea typeface="Arial"/>
                <a:cs typeface="Arial"/>
                <a:sym typeface="Arial"/>
              </a:rPr>
              <a:t>Ua</a:t>
            </a:r>
            <a:r>
              <a:rPr lang="en-GB" sz="1800" dirty="0">
                <a:solidFill>
                  <a:schemeClr val="dk1"/>
                </a:solidFill>
                <a:latin typeface="Arial"/>
                <a:ea typeface="Arial"/>
                <a:cs typeface="Arial"/>
                <a:sym typeface="Arial"/>
              </a:rPr>
              <a:t>) with Moldovan and Ukrainian transnational families with at least one parent abroad in the EU a significant amount of time during the recent past</a:t>
            </a:r>
            <a:endParaRPr sz="1800" dirty="0">
              <a:solidFill>
                <a:schemeClr val="dk1"/>
              </a:solidFill>
              <a:latin typeface="Arial"/>
              <a:ea typeface="Arial"/>
              <a:cs typeface="Arial"/>
              <a:sym typeface="Arial"/>
            </a:endParaRPr>
          </a:p>
          <a:p>
            <a:pPr marL="0" marR="0" lvl="0" indent="0" algn="l" rtl="0">
              <a:spcBef>
                <a:spcPts val="0"/>
              </a:spcBef>
              <a:spcAft>
                <a:spcPts val="0"/>
              </a:spcAft>
              <a:buNone/>
            </a:pPr>
            <a:r>
              <a:rPr lang="en-GB" sz="1800" dirty="0">
                <a:solidFill>
                  <a:schemeClr val="dk1"/>
                </a:solidFill>
                <a:latin typeface="Arial"/>
                <a:ea typeface="Arial"/>
                <a:cs typeface="Arial"/>
                <a:sym typeface="Arial"/>
              </a:rPr>
              <a:t>- expert interviews have been taken by the 3 teams, with Mo and </a:t>
            </a:r>
            <a:r>
              <a:rPr lang="en-GB" sz="1800" dirty="0" err="1">
                <a:solidFill>
                  <a:schemeClr val="dk1"/>
                </a:solidFill>
                <a:latin typeface="Arial"/>
                <a:ea typeface="Arial"/>
                <a:cs typeface="Arial"/>
                <a:sym typeface="Arial"/>
              </a:rPr>
              <a:t>Ua</a:t>
            </a:r>
            <a:r>
              <a:rPr lang="en-GB" sz="1800" dirty="0">
                <a:solidFill>
                  <a:schemeClr val="dk1"/>
                </a:solidFill>
                <a:latin typeface="Arial"/>
                <a:ea typeface="Arial"/>
                <a:cs typeface="Arial"/>
                <a:sym typeface="Arial"/>
              </a:rPr>
              <a:t> as well as Ro experts</a:t>
            </a:r>
            <a:endParaRPr sz="1800" dirty="0">
              <a:solidFill>
                <a:schemeClr val="dk1"/>
              </a:solidFill>
              <a:latin typeface="Arial"/>
              <a:ea typeface="Arial"/>
              <a:cs typeface="Arial"/>
              <a:sym typeface="Arial"/>
            </a:endParaRPr>
          </a:p>
          <a:p>
            <a:pPr marL="0" marR="0" lvl="0" indent="0" algn="l" rtl="0">
              <a:spcBef>
                <a:spcPts val="0"/>
              </a:spcBef>
              <a:spcAft>
                <a:spcPts val="0"/>
              </a:spcAft>
              <a:buNone/>
            </a:pPr>
            <a:r>
              <a:rPr lang="en-GB" sz="1800" dirty="0">
                <a:solidFill>
                  <a:schemeClr val="dk1"/>
                </a:solidFill>
                <a:latin typeface="Arial"/>
                <a:ea typeface="Arial"/>
                <a:cs typeface="Arial"/>
                <a:sym typeface="Arial"/>
              </a:rPr>
              <a:t>- a large majority of interviews have been taken online (Facebook messenger, Zoom, WhatsApp, Viber etc). The languages were Ukrainian, Russian and Romanian, with Hungarian in one case</a:t>
            </a:r>
            <a:endParaRPr sz="1800" dirty="0">
              <a:solidFill>
                <a:schemeClr val="dk1"/>
              </a:solidFill>
              <a:latin typeface="Arial"/>
              <a:ea typeface="Arial"/>
              <a:cs typeface="Arial"/>
              <a:sym typeface="Arial"/>
            </a:endParaRPr>
          </a:p>
        </p:txBody>
      </p:sp>
      <p:pic>
        <p:nvPicPr>
          <p:cNvPr id="245" name="Google Shape;245;p7"/>
          <p:cNvPicPr preferRelativeResize="0"/>
          <p:nvPr/>
        </p:nvPicPr>
        <p:blipFill rotWithShape="1">
          <a:blip r:embed="rId10">
            <a:alphaModFix/>
          </a:blip>
          <a:srcRect/>
          <a:stretch/>
        </p:blipFill>
        <p:spPr>
          <a:xfrm>
            <a:off x="951548" y="5686425"/>
            <a:ext cx="1838324" cy="5715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8"/>
          <p:cNvSpPr txBox="1"/>
          <p:nvPr/>
        </p:nvSpPr>
        <p:spPr>
          <a:xfrm>
            <a:off x="951722" y="16136"/>
            <a:ext cx="10552890" cy="92877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52" name="Google Shape;252;p8"/>
          <p:cNvSpPr txBox="1"/>
          <p:nvPr/>
        </p:nvSpPr>
        <p:spPr>
          <a:xfrm>
            <a:off x="1716833" y="5909191"/>
            <a:ext cx="9395926" cy="954338"/>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253" name="Google Shape;253;p8" descr="EN Co-funded by the EU_POS"/>
          <p:cNvPicPr preferRelativeResize="0"/>
          <p:nvPr/>
        </p:nvPicPr>
        <p:blipFill rotWithShape="1">
          <a:blip r:embed="rId3">
            <a:alphaModFix/>
          </a:blip>
          <a:srcRect/>
          <a:stretch/>
        </p:blipFill>
        <p:spPr>
          <a:xfrm>
            <a:off x="1200880" y="318115"/>
            <a:ext cx="3754533" cy="768109"/>
          </a:xfrm>
          <a:prstGeom prst="rect">
            <a:avLst/>
          </a:prstGeom>
          <a:noFill/>
          <a:ln>
            <a:noFill/>
          </a:ln>
        </p:spPr>
      </p:pic>
      <p:pic>
        <p:nvPicPr>
          <p:cNvPr id="254" name="Google Shape;254;p8"/>
          <p:cNvPicPr preferRelativeResize="0"/>
          <p:nvPr/>
        </p:nvPicPr>
        <p:blipFill rotWithShape="1">
          <a:blip r:embed="rId4">
            <a:alphaModFix/>
          </a:blip>
          <a:srcRect/>
          <a:stretch/>
        </p:blipFill>
        <p:spPr>
          <a:xfrm>
            <a:off x="5782184" y="306331"/>
            <a:ext cx="1919353" cy="864994"/>
          </a:xfrm>
          <a:prstGeom prst="rect">
            <a:avLst/>
          </a:prstGeom>
          <a:noFill/>
          <a:ln>
            <a:noFill/>
          </a:ln>
        </p:spPr>
      </p:pic>
      <p:pic>
        <p:nvPicPr>
          <p:cNvPr id="255" name="Google Shape;255;p8"/>
          <p:cNvPicPr preferRelativeResize="0"/>
          <p:nvPr/>
        </p:nvPicPr>
        <p:blipFill rotWithShape="1">
          <a:blip r:embed="rId5">
            <a:alphaModFix/>
          </a:blip>
          <a:srcRect/>
          <a:stretch/>
        </p:blipFill>
        <p:spPr>
          <a:xfrm>
            <a:off x="8527792" y="267578"/>
            <a:ext cx="2423160" cy="869733"/>
          </a:xfrm>
          <a:prstGeom prst="rect">
            <a:avLst/>
          </a:prstGeom>
          <a:noFill/>
          <a:ln>
            <a:noFill/>
          </a:ln>
        </p:spPr>
      </p:pic>
      <p:sp>
        <p:nvSpPr>
          <p:cNvPr id="256" name="Google Shape;256;p8"/>
          <p:cNvSpPr/>
          <p:nvPr/>
        </p:nvSpPr>
        <p:spPr>
          <a:xfrm>
            <a:off x="1201515" y="-138176"/>
            <a:ext cx="12192000" cy="45720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57" name="Google Shape;257;p8"/>
          <p:cNvSpPr/>
          <p:nvPr/>
        </p:nvSpPr>
        <p:spPr>
          <a:xfrm>
            <a:off x="571277" y="928624"/>
            <a:ext cx="12192001"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100"/>
              <a:buFont typeface="Arial"/>
              <a:buNone/>
            </a:pPr>
            <a:r>
              <a:rPr lang="en-GB" sz="11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pic>
        <p:nvPicPr>
          <p:cNvPr id="258" name="Google Shape;258;p8" descr="O imagine care conține ceas&#10;&#10;Descriere generată automat"/>
          <p:cNvPicPr preferRelativeResize="0"/>
          <p:nvPr/>
        </p:nvPicPr>
        <p:blipFill rotWithShape="1">
          <a:blip r:embed="rId6">
            <a:alphaModFix/>
          </a:blip>
          <a:srcRect/>
          <a:stretch/>
        </p:blipFill>
        <p:spPr>
          <a:xfrm>
            <a:off x="3231329" y="5670467"/>
            <a:ext cx="1539875" cy="579438"/>
          </a:xfrm>
          <a:prstGeom prst="rect">
            <a:avLst/>
          </a:prstGeom>
          <a:noFill/>
          <a:ln>
            <a:noFill/>
          </a:ln>
        </p:spPr>
      </p:pic>
      <p:pic>
        <p:nvPicPr>
          <p:cNvPr id="259" name="Google Shape;259;p8"/>
          <p:cNvPicPr preferRelativeResize="0"/>
          <p:nvPr/>
        </p:nvPicPr>
        <p:blipFill rotWithShape="1">
          <a:blip r:embed="rId7">
            <a:alphaModFix/>
          </a:blip>
          <a:srcRect/>
          <a:stretch/>
        </p:blipFill>
        <p:spPr>
          <a:xfrm>
            <a:off x="5344630" y="5750778"/>
            <a:ext cx="1501775" cy="403225"/>
          </a:xfrm>
          <a:prstGeom prst="rect">
            <a:avLst/>
          </a:prstGeom>
          <a:noFill/>
          <a:ln>
            <a:noFill/>
          </a:ln>
        </p:spPr>
      </p:pic>
      <p:pic>
        <p:nvPicPr>
          <p:cNvPr id="260" name="Google Shape;260;p8" descr="Home"/>
          <p:cNvPicPr preferRelativeResize="0"/>
          <p:nvPr/>
        </p:nvPicPr>
        <p:blipFill rotWithShape="1">
          <a:blip r:embed="rId8">
            <a:alphaModFix/>
          </a:blip>
          <a:srcRect/>
          <a:stretch/>
        </p:blipFill>
        <p:spPr>
          <a:xfrm>
            <a:off x="9519224" y="5833540"/>
            <a:ext cx="1760538" cy="304800"/>
          </a:xfrm>
          <a:prstGeom prst="rect">
            <a:avLst/>
          </a:prstGeom>
          <a:noFill/>
          <a:ln>
            <a:noFill/>
          </a:ln>
        </p:spPr>
      </p:pic>
      <p:pic>
        <p:nvPicPr>
          <p:cNvPr id="261" name="Google Shape;261;p8"/>
          <p:cNvPicPr preferRelativeResize="0"/>
          <p:nvPr/>
        </p:nvPicPr>
        <p:blipFill rotWithShape="1">
          <a:blip r:embed="rId9">
            <a:alphaModFix/>
          </a:blip>
          <a:srcRect/>
          <a:stretch/>
        </p:blipFill>
        <p:spPr>
          <a:xfrm>
            <a:off x="7420070" y="5770882"/>
            <a:ext cx="1531938" cy="487362"/>
          </a:xfrm>
          <a:prstGeom prst="rect">
            <a:avLst/>
          </a:prstGeom>
          <a:noFill/>
          <a:ln>
            <a:noFill/>
          </a:ln>
        </p:spPr>
      </p:pic>
      <p:sp>
        <p:nvSpPr>
          <p:cNvPr id="262" name="Google Shape;262;p8"/>
          <p:cNvSpPr/>
          <p:nvPr/>
        </p:nvSpPr>
        <p:spPr>
          <a:xfrm>
            <a:off x="2806954" y="37674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263" name="Google Shape;263;p8"/>
          <p:cNvSpPr/>
          <p:nvPr/>
        </p:nvSpPr>
        <p:spPr>
          <a:xfrm>
            <a:off x="2806954" y="40722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264" name="Google Shape;264;p8"/>
          <p:cNvSpPr/>
          <p:nvPr/>
        </p:nvSpPr>
        <p:spPr>
          <a:xfrm>
            <a:off x="2806954" y="4451842"/>
            <a:ext cx="1540806"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800" b="0" i="0" u="none" strike="noStrike" cap="none">
              <a:solidFill>
                <a:schemeClr val="dk1"/>
              </a:solidFill>
              <a:latin typeface="Arial"/>
              <a:ea typeface="Arial"/>
              <a:cs typeface="Arial"/>
              <a:sym typeface="Arial"/>
            </a:endParaRPr>
          </a:p>
        </p:txBody>
      </p:sp>
      <p:sp>
        <p:nvSpPr>
          <p:cNvPr id="265" name="Google Shape;265;p8"/>
          <p:cNvSpPr/>
          <p:nvPr/>
        </p:nvSpPr>
        <p:spPr>
          <a:xfrm>
            <a:off x="3078781" y="2830297"/>
            <a:ext cx="60960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0" i="0" u="none" strike="noStrike" cap="none">
                <a:solidFill>
                  <a:schemeClr val="dk1"/>
                </a:solidFill>
                <a:latin typeface="Arial"/>
                <a:ea typeface="Arial"/>
                <a:cs typeface="Arial"/>
                <a:sym typeface="Arial"/>
              </a:rPr>
              <a:t> </a:t>
            </a:r>
            <a:endParaRPr sz="4800" b="0" i="0" u="none" strike="noStrike" cap="none">
              <a:solidFill>
                <a:schemeClr val="dk1"/>
              </a:solidFill>
              <a:latin typeface="Arial"/>
              <a:ea typeface="Arial"/>
              <a:cs typeface="Arial"/>
              <a:sym typeface="Arial"/>
            </a:endParaRPr>
          </a:p>
        </p:txBody>
      </p:sp>
      <p:sp>
        <p:nvSpPr>
          <p:cNvPr id="266" name="Google Shape;266;p8"/>
          <p:cNvSpPr txBox="1"/>
          <p:nvPr/>
        </p:nvSpPr>
        <p:spPr>
          <a:xfrm>
            <a:off x="2174033" y="6463419"/>
            <a:ext cx="9483006"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0" i="0" cap="none">
                <a:solidFill>
                  <a:schemeClr val="dk1"/>
                </a:solidFill>
                <a:latin typeface="Arial"/>
                <a:ea typeface="Arial"/>
                <a:cs typeface="Arial"/>
                <a:sym typeface="Arial"/>
              </a:rPr>
              <a:t>CHILDREN LEFT BEHIND BY LABOUR MIGRATION: SUPPORTING MOLDOVAN AND UKRAINIAN TRANSNATIONAL  FAMILIES IN THE EU (CASTLE)</a:t>
            </a:r>
            <a:endParaRPr sz="1000" b="0" i="0" cap="none">
              <a:solidFill>
                <a:schemeClr val="dk1"/>
              </a:solidFill>
              <a:latin typeface="Arial"/>
              <a:ea typeface="Arial"/>
              <a:cs typeface="Arial"/>
              <a:sym typeface="Arial"/>
            </a:endParaRPr>
          </a:p>
          <a:p>
            <a:pPr marL="0" marR="0" lvl="0" indent="0" algn="l" rtl="0">
              <a:spcBef>
                <a:spcPts val="0"/>
              </a:spcBef>
              <a:spcAft>
                <a:spcPts val="0"/>
              </a:spcAft>
              <a:buNone/>
            </a:pPr>
            <a:r>
              <a:rPr lang="en-GB" sz="1000" b="0" i="0" cap="none">
                <a:solidFill>
                  <a:schemeClr val="dk1"/>
                </a:solidFill>
                <a:latin typeface="Arial"/>
                <a:ea typeface="Arial"/>
                <a:cs typeface="Arial"/>
                <a:sym typeface="Arial"/>
              </a:rPr>
              <a:t> ICMPD/2021/MPF-357-004</a:t>
            </a:r>
            <a:endParaRPr sz="1000" b="0" i="0" cap="none">
              <a:solidFill>
                <a:schemeClr val="dk1"/>
              </a:solidFill>
              <a:latin typeface="Arial"/>
              <a:ea typeface="Arial"/>
              <a:cs typeface="Arial"/>
              <a:sym typeface="Arial"/>
            </a:endParaRPr>
          </a:p>
        </p:txBody>
      </p:sp>
      <p:sp>
        <p:nvSpPr>
          <p:cNvPr id="267" name="Google Shape;267;p8"/>
          <p:cNvSpPr txBox="1"/>
          <p:nvPr/>
        </p:nvSpPr>
        <p:spPr>
          <a:xfrm>
            <a:off x="952500" y="1332865"/>
            <a:ext cx="10326370" cy="368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a:solidFill>
                  <a:schemeClr val="dk1"/>
                </a:solidFill>
                <a:latin typeface="Arial"/>
                <a:ea typeface="Arial"/>
                <a:cs typeface="Arial"/>
                <a:sym typeface="Arial"/>
              </a:rPr>
              <a:t>Data collection methods and the research population</a:t>
            </a:r>
            <a:endParaRPr sz="1800">
              <a:solidFill>
                <a:schemeClr val="dk1"/>
              </a:solidFill>
              <a:latin typeface="Arial"/>
              <a:ea typeface="Arial"/>
              <a:cs typeface="Arial"/>
              <a:sym typeface="Arial"/>
            </a:endParaRPr>
          </a:p>
        </p:txBody>
      </p:sp>
      <p:pic>
        <p:nvPicPr>
          <p:cNvPr id="268" name="Google Shape;268;p8"/>
          <p:cNvPicPr preferRelativeResize="0"/>
          <p:nvPr/>
        </p:nvPicPr>
        <p:blipFill rotWithShape="1">
          <a:blip r:embed="rId10">
            <a:alphaModFix/>
          </a:blip>
          <a:srcRect/>
          <a:stretch/>
        </p:blipFill>
        <p:spPr>
          <a:xfrm>
            <a:off x="951548" y="5686425"/>
            <a:ext cx="1838324" cy="571500"/>
          </a:xfrm>
          <a:prstGeom prst="rect">
            <a:avLst/>
          </a:prstGeom>
          <a:noFill/>
          <a:ln>
            <a:noFill/>
          </a:ln>
        </p:spPr>
      </p:pic>
      <p:graphicFrame>
        <p:nvGraphicFramePr>
          <p:cNvPr id="269" name="Google Shape;269;p8"/>
          <p:cNvGraphicFramePr/>
          <p:nvPr>
            <p:extLst>
              <p:ext uri="{D42A27DB-BD31-4B8C-83A1-F6EECF244321}">
                <p14:modId xmlns:p14="http://schemas.microsoft.com/office/powerpoint/2010/main" val="448154597"/>
              </p:ext>
            </p:extLst>
          </p:nvPr>
        </p:nvGraphicFramePr>
        <p:xfrm>
          <a:off x="1177290" y="1978660"/>
          <a:ext cx="9773925" cy="3215675"/>
        </p:xfrm>
        <a:graphic>
          <a:graphicData uri="http://schemas.openxmlformats.org/drawingml/2006/table">
            <a:tbl>
              <a:tblPr firstRow="1" bandRow="1">
                <a:noFill/>
                <a:tableStyleId>{15DEB4C4-A5DF-4718-B279-6E568FEB4594}</a:tableStyleId>
              </a:tblPr>
              <a:tblGrid>
                <a:gridCol w="1889125">
                  <a:extLst>
                    <a:ext uri="{9D8B030D-6E8A-4147-A177-3AD203B41FA5}">
                      <a16:colId xmlns:a16="http://schemas.microsoft.com/office/drawing/2014/main" val="20000"/>
                    </a:ext>
                  </a:extLst>
                </a:gridCol>
                <a:gridCol w="2480300">
                  <a:extLst>
                    <a:ext uri="{9D8B030D-6E8A-4147-A177-3AD203B41FA5}">
                      <a16:colId xmlns:a16="http://schemas.microsoft.com/office/drawing/2014/main" val="20001"/>
                    </a:ext>
                  </a:extLst>
                </a:gridCol>
                <a:gridCol w="1410975">
                  <a:extLst>
                    <a:ext uri="{9D8B030D-6E8A-4147-A177-3AD203B41FA5}">
                      <a16:colId xmlns:a16="http://schemas.microsoft.com/office/drawing/2014/main" val="20002"/>
                    </a:ext>
                  </a:extLst>
                </a:gridCol>
                <a:gridCol w="1706250">
                  <a:extLst>
                    <a:ext uri="{9D8B030D-6E8A-4147-A177-3AD203B41FA5}">
                      <a16:colId xmlns:a16="http://schemas.microsoft.com/office/drawing/2014/main" val="20003"/>
                    </a:ext>
                  </a:extLst>
                </a:gridCol>
                <a:gridCol w="2287275">
                  <a:extLst>
                    <a:ext uri="{9D8B030D-6E8A-4147-A177-3AD203B41FA5}">
                      <a16:colId xmlns:a16="http://schemas.microsoft.com/office/drawing/2014/main" val="20004"/>
                    </a:ext>
                  </a:extLst>
                </a:gridCol>
              </a:tblGrid>
              <a:tr h="426725">
                <a:tc gridSpan="2">
                  <a:txBody>
                    <a:bodyPr/>
                    <a:lstStyle/>
                    <a:p>
                      <a:pPr marL="0" marR="0" lvl="0" indent="0" algn="l" rtl="0">
                        <a:lnSpc>
                          <a:spcPct val="100000"/>
                        </a:lnSpc>
                        <a:spcBef>
                          <a:spcPts val="0"/>
                        </a:spcBef>
                        <a:spcAft>
                          <a:spcPts val="0"/>
                        </a:spcAft>
                        <a:buClr>
                          <a:schemeClr val="dk1"/>
                        </a:buClr>
                        <a:buSzPts val="1600"/>
                        <a:buFont typeface="Arial"/>
                        <a:buNone/>
                      </a:pPr>
                      <a:endParaRPr sz="1600" u="none" strike="noStrike" cap="none">
                        <a:latin typeface="Calibri"/>
                        <a:ea typeface="Calibri"/>
                        <a:cs typeface="Calibri"/>
                        <a:sym typeface="Calibri"/>
                      </a:endParaRPr>
                    </a:p>
                  </a:txBody>
                  <a:tcPr marL="91450" marR="91450" marT="45725" marB="45725"/>
                </a:tc>
                <a:tc hMerge="1">
                  <a:txBody>
                    <a:bodyPr/>
                    <a:lstStyle/>
                    <a:p>
                      <a:endParaRPr lang="en-US"/>
                    </a:p>
                  </a:txBody>
                  <a:tcPr/>
                </a:tc>
                <a:tc>
                  <a:txBody>
                    <a:bodyPr/>
                    <a:lstStyle/>
                    <a:p>
                      <a:pPr marL="0" marR="0" lvl="0" indent="0" algn="ctr" rtl="0">
                        <a:lnSpc>
                          <a:spcPct val="100000"/>
                        </a:lnSpc>
                        <a:spcBef>
                          <a:spcPts val="0"/>
                        </a:spcBef>
                        <a:spcAft>
                          <a:spcPts val="0"/>
                        </a:spcAft>
                        <a:buClr>
                          <a:schemeClr val="dk1"/>
                        </a:buClr>
                        <a:buSzPts val="1600"/>
                        <a:buFont typeface="Arial"/>
                        <a:buNone/>
                      </a:pPr>
                      <a:r>
                        <a:rPr lang="en-GB" sz="1600" b="1" u="none" strike="noStrike" cap="none">
                          <a:solidFill>
                            <a:schemeClr val="dk1"/>
                          </a:solidFill>
                          <a:latin typeface="Calibri"/>
                          <a:ea typeface="Calibri"/>
                          <a:cs typeface="Calibri"/>
                          <a:sym typeface="Calibri"/>
                        </a:rPr>
                        <a:t>Republic of Moldova</a:t>
                      </a:r>
                      <a:endParaRPr sz="1600" b="1" u="none" strike="noStrike" cap="none">
                        <a:solidFill>
                          <a:schemeClr val="dk1"/>
                        </a:solidFill>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600"/>
                        <a:buFont typeface="Arial"/>
                        <a:buNone/>
                      </a:pPr>
                      <a:r>
                        <a:rPr lang="en-GB" sz="1600" b="1" u="none" strike="noStrike" cap="none">
                          <a:solidFill>
                            <a:schemeClr val="dk1"/>
                          </a:solidFill>
                          <a:latin typeface="Calibri"/>
                          <a:ea typeface="Calibri"/>
                          <a:cs typeface="Calibri"/>
                          <a:sym typeface="Calibri"/>
                        </a:rPr>
                        <a:t>Romania</a:t>
                      </a:r>
                      <a:endParaRPr sz="1600" b="1" u="none" strike="noStrike" cap="none">
                        <a:solidFill>
                          <a:schemeClr val="dk1"/>
                        </a:solidFill>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600"/>
                        <a:buFont typeface="Arial"/>
                        <a:buNone/>
                      </a:pPr>
                      <a:r>
                        <a:rPr lang="en-GB" sz="1600" b="1" u="none" strike="noStrike" cap="none">
                          <a:solidFill>
                            <a:schemeClr val="dk1"/>
                          </a:solidFill>
                          <a:latin typeface="Calibri"/>
                          <a:ea typeface="Calibri"/>
                          <a:cs typeface="Calibri"/>
                          <a:sym typeface="Calibri"/>
                        </a:rPr>
                        <a:t>Ukraine</a:t>
                      </a:r>
                      <a:endParaRPr sz="1600" b="1" u="none" strike="noStrike" cap="none">
                        <a:solidFill>
                          <a:schemeClr val="dk1"/>
                        </a:solidFill>
                        <a:latin typeface="Calibri"/>
                        <a:ea typeface="Calibri"/>
                        <a:cs typeface="Calibri"/>
                        <a:sym typeface="Calibri"/>
                      </a:endParaRPr>
                    </a:p>
                  </a:txBody>
                  <a:tcPr marL="68575" marR="68575" marT="0" marB="0" anchor="b"/>
                </a:tc>
                <a:extLst>
                  <a:ext uri="{0D108BD9-81ED-4DB2-BD59-A6C34878D82A}">
                    <a16:rowId xmlns:a16="http://schemas.microsoft.com/office/drawing/2014/main" val="10000"/>
                  </a:ext>
                </a:extLst>
              </a:tr>
              <a:tr h="299725">
                <a:tc gridSpan="5">
                  <a:txBody>
                    <a:bodyPr/>
                    <a:lstStyle/>
                    <a:p>
                      <a:pPr marL="0" marR="0" lvl="0" indent="0" algn="ctr" rtl="0">
                        <a:lnSpc>
                          <a:spcPct val="100000"/>
                        </a:lnSpc>
                        <a:spcBef>
                          <a:spcPts val="0"/>
                        </a:spcBef>
                        <a:spcAft>
                          <a:spcPts val="0"/>
                        </a:spcAft>
                        <a:buClr>
                          <a:schemeClr val="dk1"/>
                        </a:buClr>
                        <a:buSzPts val="1400"/>
                        <a:buFont typeface="Arial"/>
                        <a:buNone/>
                      </a:pPr>
                      <a:r>
                        <a:rPr lang="en-GB" sz="1400" b="1" u="none" strike="noStrike" cap="none">
                          <a:latin typeface="Calibri"/>
                          <a:ea typeface="Calibri"/>
                          <a:cs typeface="Calibri"/>
                          <a:sym typeface="Calibri"/>
                        </a:rPr>
                        <a:t>INDIVIDUAL INTERVIEWS (126)</a:t>
                      </a:r>
                      <a:endParaRPr sz="1400" b="1" u="none" strike="noStrike" cap="none">
                        <a:latin typeface="Calibri"/>
                        <a:ea typeface="Calibri"/>
                        <a:cs typeface="Calibri"/>
                        <a:sym typeface="Calibri"/>
                      </a:endParaRPr>
                    </a:p>
                  </a:txBody>
                  <a:tcPr marL="91450" marR="91450" marT="45725" marB="45725"/>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41600">
                <a:tc rowSpan="2">
                  <a:txBody>
                    <a:bodyPr/>
                    <a:lstStyle/>
                    <a:p>
                      <a:pPr marL="0" marR="0" lvl="0" indent="0" algn="l" rtl="0">
                        <a:lnSpc>
                          <a:spcPct val="100000"/>
                        </a:lnSpc>
                        <a:spcBef>
                          <a:spcPts val="0"/>
                        </a:spcBef>
                        <a:spcAft>
                          <a:spcPts val="0"/>
                        </a:spcAft>
                        <a:buClr>
                          <a:schemeClr val="dk1"/>
                        </a:buClr>
                        <a:buSzPts val="1600"/>
                        <a:buFont typeface="Arial"/>
                        <a:buNone/>
                      </a:pPr>
                      <a:r>
                        <a:rPr lang="en-GB" sz="1600" b="1" u="none" strike="noStrike" cap="none">
                          <a:latin typeface="Calibri"/>
                          <a:ea typeface="Calibri"/>
                          <a:cs typeface="Calibri"/>
                          <a:sym typeface="Calibri"/>
                        </a:rPr>
                        <a:t>Family members</a:t>
                      </a:r>
                      <a:endParaRPr sz="1600" b="1" u="none" strike="noStrike" cap="none">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400"/>
                        <a:buFont typeface="Arial"/>
                        <a:buNone/>
                      </a:pPr>
                      <a:r>
                        <a:rPr lang="en-GB" sz="1400" u="none" strike="noStrike" cap="none">
                          <a:latin typeface="Calibri"/>
                          <a:ea typeface="Calibri"/>
                          <a:cs typeface="Calibri"/>
                          <a:sym typeface="Calibri"/>
                        </a:rPr>
                        <a:t>Adults (migrants and caregivers)</a:t>
                      </a:r>
                      <a:endParaRPr sz="1400" u="none" strike="noStrike" cap="none">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400"/>
                        <a:buFont typeface="Arial"/>
                        <a:buNone/>
                      </a:pPr>
                      <a:r>
                        <a:rPr lang="ro-RO" sz="1400" u="none" strike="noStrike" cap="none" dirty="0">
                          <a:latin typeface="Calibri"/>
                          <a:ea typeface="Calibri"/>
                          <a:cs typeface="Calibri"/>
                          <a:sym typeface="Calibri"/>
                        </a:rPr>
                        <a:t>50</a:t>
                      </a:r>
                      <a:endParaRPr sz="1400" u="none" strike="noStrike" cap="none" dirty="0">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400"/>
                        <a:buFont typeface="Arial"/>
                        <a:buNone/>
                      </a:pPr>
                      <a:r>
                        <a:rPr lang="ro-RO" sz="1400" u="none" strike="noStrike" cap="none" dirty="0">
                          <a:latin typeface="Calibri"/>
                          <a:ea typeface="Calibri"/>
                          <a:cs typeface="Calibri"/>
                          <a:sym typeface="Calibri"/>
                        </a:rPr>
                        <a:t>12</a:t>
                      </a:r>
                      <a:r>
                        <a:rPr lang="en-GB" sz="1400" u="none" strike="noStrike" cap="none" dirty="0">
                          <a:latin typeface="Calibri"/>
                          <a:ea typeface="Calibri"/>
                          <a:cs typeface="Calibri"/>
                          <a:sym typeface="Calibri"/>
                        </a:rPr>
                        <a:t> </a:t>
                      </a:r>
                      <a:endParaRPr sz="1400" u="none" strike="noStrike" cap="none" dirty="0">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400"/>
                        <a:buFont typeface="Arial"/>
                        <a:buNone/>
                      </a:pPr>
                      <a:r>
                        <a:rPr lang="en-GB" sz="1400" u="none" strike="noStrike" cap="none">
                          <a:latin typeface="Calibri"/>
                          <a:ea typeface="Calibri"/>
                          <a:cs typeface="Calibri"/>
                          <a:sym typeface="Calibri"/>
                        </a:rPr>
                        <a:t>26</a:t>
                      </a:r>
                      <a:endParaRPr sz="1400" u="none" strike="noStrike" cap="none">
                        <a:latin typeface="Calibri"/>
                        <a:ea typeface="Calibri"/>
                        <a:cs typeface="Calibri"/>
                        <a:sym typeface="Calibri"/>
                      </a:endParaRPr>
                    </a:p>
                  </a:txBody>
                  <a:tcPr marL="68575" marR="68575" marT="0" marB="0" anchor="b"/>
                </a:tc>
                <a:extLst>
                  <a:ext uri="{0D108BD9-81ED-4DB2-BD59-A6C34878D82A}">
                    <a16:rowId xmlns:a16="http://schemas.microsoft.com/office/drawing/2014/main" val="10002"/>
                  </a:ext>
                </a:extLst>
              </a:tr>
              <a:tr h="381000">
                <a:tc vMerge="1">
                  <a:txBody>
                    <a:bodyPr/>
                    <a:lstStyle/>
                    <a:p>
                      <a:endParaRPr lang="en-US"/>
                    </a:p>
                  </a:txBody>
                  <a:tcPr/>
                </a:tc>
                <a:tc>
                  <a:txBody>
                    <a:bodyPr/>
                    <a:lstStyle/>
                    <a:p>
                      <a:pPr marL="0" marR="0" lvl="0" indent="0" algn="l" rtl="0">
                        <a:lnSpc>
                          <a:spcPct val="100000"/>
                        </a:lnSpc>
                        <a:spcBef>
                          <a:spcPts val="0"/>
                        </a:spcBef>
                        <a:spcAft>
                          <a:spcPts val="0"/>
                        </a:spcAft>
                        <a:buClr>
                          <a:schemeClr val="dk1"/>
                        </a:buClr>
                        <a:buSzPts val="1400"/>
                        <a:buFont typeface="Arial"/>
                        <a:buNone/>
                      </a:pPr>
                      <a:r>
                        <a:rPr lang="en-GB" sz="1400" u="none" strike="noStrike" cap="none">
                          <a:latin typeface="Calibri"/>
                          <a:ea typeface="Calibri"/>
                          <a:cs typeface="Calibri"/>
                          <a:sym typeface="Calibri"/>
                        </a:rPr>
                        <a:t>Minors (stay-behind)</a:t>
                      </a:r>
                      <a:endParaRPr sz="1400" u="none" strike="noStrike" cap="none">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400"/>
                        <a:buFont typeface="Arial"/>
                        <a:buNone/>
                      </a:pPr>
                      <a:r>
                        <a:rPr lang="ro-RO" sz="1400" u="none" strike="noStrike" cap="none" dirty="0">
                          <a:latin typeface="Calibri"/>
                          <a:ea typeface="Calibri"/>
                          <a:cs typeface="Calibri"/>
                          <a:sym typeface="Calibri"/>
                        </a:rPr>
                        <a:t>12</a:t>
                      </a:r>
                      <a:endParaRPr sz="1400" u="none" strike="noStrike" cap="none" dirty="0">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400"/>
                        <a:buFont typeface="Arial"/>
                        <a:buNone/>
                      </a:pPr>
                      <a:r>
                        <a:rPr lang="en-GB" sz="1400" u="none" strike="noStrike" cap="none" dirty="0">
                          <a:latin typeface="Calibri"/>
                          <a:ea typeface="Calibri"/>
                          <a:cs typeface="Calibri"/>
                          <a:sym typeface="Calibri"/>
                        </a:rPr>
                        <a:t> </a:t>
                      </a:r>
                      <a:r>
                        <a:rPr lang="ro-RO" sz="1400" u="none" strike="noStrike" cap="none" dirty="0">
                          <a:latin typeface="Calibri"/>
                          <a:ea typeface="Calibri"/>
                          <a:cs typeface="Calibri"/>
                          <a:sym typeface="Calibri"/>
                        </a:rPr>
                        <a:t>12</a:t>
                      </a:r>
                      <a:endParaRPr sz="1400" u="none" strike="noStrike" cap="none" dirty="0">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400"/>
                        <a:buFont typeface="Arial"/>
                        <a:buNone/>
                      </a:pPr>
                      <a:r>
                        <a:rPr lang="en-GB" sz="1400" u="none" strike="noStrike" cap="none">
                          <a:latin typeface="Calibri"/>
                          <a:ea typeface="Calibri"/>
                          <a:cs typeface="Calibri"/>
                          <a:sym typeface="Calibri"/>
                        </a:rPr>
                        <a:t>14</a:t>
                      </a:r>
                      <a:endParaRPr sz="1400" u="none" strike="noStrike" cap="none">
                        <a:latin typeface="Calibri"/>
                        <a:ea typeface="Calibri"/>
                        <a:cs typeface="Calibri"/>
                        <a:sym typeface="Calibri"/>
                      </a:endParaRPr>
                    </a:p>
                  </a:txBody>
                  <a:tcPr marL="68575" marR="68575" marT="0" marB="0" anchor="b"/>
                </a:tc>
                <a:extLst>
                  <a:ext uri="{0D108BD9-81ED-4DB2-BD59-A6C34878D82A}">
                    <a16:rowId xmlns:a16="http://schemas.microsoft.com/office/drawing/2014/main" val="10003"/>
                  </a:ext>
                </a:extLst>
              </a:tr>
              <a:tr h="335275">
                <a:tc gridSpan="2">
                  <a:txBody>
                    <a:bodyPr/>
                    <a:lstStyle/>
                    <a:p>
                      <a:pPr marL="0" marR="0" lvl="0" indent="0" algn="l" rtl="0">
                        <a:lnSpc>
                          <a:spcPct val="100000"/>
                        </a:lnSpc>
                        <a:spcBef>
                          <a:spcPts val="0"/>
                        </a:spcBef>
                        <a:spcAft>
                          <a:spcPts val="0"/>
                        </a:spcAft>
                        <a:buClr>
                          <a:schemeClr val="dk1"/>
                        </a:buClr>
                        <a:buSzPts val="1600"/>
                        <a:buFont typeface="Arial"/>
                        <a:buNone/>
                      </a:pPr>
                      <a:r>
                        <a:rPr lang="en-GB" sz="1600" b="1" u="none" strike="noStrike" cap="none">
                          <a:latin typeface="Calibri"/>
                          <a:ea typeface="Calibri"/>
                          <a:cs typeface="Calibri"/>
                          <a:sym typeface="Calibri"/>
                        </a:rPr>
                        <a:t>        Experts</a:t>
                      </a:r>
                      <a:endParaRPr sz="1600" b="1" u="none" strike="noStrike" cap="none">
                        <a:latin typeface="Calibri"/>
                        <a:ea typeface="Calibri"/>
                        <a:cs typeface="Calibri"/>
                        <a:sym typeface="Calibri"/>
                      </a:endParaRPr>
                    </a:p>
                  </a:txBody>
                  <a:tcPr marL="91450" marR="91450" marT="45725" marB="45725"/>
                </a:tc>
                <a:tc hMerge="1">
                  <a:txBody>
                    <a:bodyPr/>
                    <a:lstStyle/>
                    <a:p>
                      <a:endParaRPr lang="en-US"/>
                    </a:p>
                  </a:txBody>
                  <a:tcPr/>
                </a:tc>
                <a:tc>
                  <a:txBody>
                    <a:bodyPr/>
                    <a:lstStyle/>
                    <a:p>
                      <a:pPr marL="0" marR="0" lvl="0" indent="0" algn="ctr" rtl="0">
                        <a:lnSpc>
                          <a:spcPct val="100000"/>
                        </a:lnSpc>
                        <a:spcBef>
                          <a:spcPts val="0"/>
                        </a:spcBef>
                        <a:spcAft>
                          <a:spcPts val="0"/>
                        </a:spcAft>
                        <a:buClr>
                          <a:schemeClr val="dk1"/>
                        </a:buClr>
                        <a:buSzPts val="1400"/>
                        <a:buFont typeface="Arial"/>
                        <a:buNone/>
                      </a:pPr>
                      <a:r>
                        <a:rPr lang="en-GB" sz="1400" u="none" strike="noStrike" cap="none">
                          <a:latin typeface="Calibri"/>
                          <a:ea typeface="Calibri"/>
                          <a:cs typeface="Calibri"/>
                          <a:sym typeface="Calibri"/>
                        </a:rPr>
                        <a:t>11</a:t>
                      </a:r>
                      <a:endParaRPr sz="1400" u="none" strike="noStrike" cap="none">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400"/>
                        <a:buFont typeface="Arial"/>
                        <a:buNone/>
                      </a:pPr>
                      <a:r>
                        <a:rPr lang="en-GB" sz="1400" u="none" strike="noStrike" cap="none">
                          <a:latin typeface="Calibri"/>
                          <a:ea typeface="Calibri"/>
                          <a:cs typeface="Calibri"/>
                          <a:sym typeface="Calibri"/>
                        </a:rPr>
                        <a:t>10</a:t>
                      </a:r>
                      <a:endParaRPr sz="1400" u="none" strike="noStrike" cap="none">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400"/>
                        <a:buFont typeface="Arial"/>
                        <a:buNone/>
                      </a:pPr>
                      <a:r>
                        <a:rPr lang="en-GB" sz="1400" u="none" strike="noStrike" cap="none">
                          <a:latin typeface="Calibri"/>
                          <a:ea typeface="Calibri"/>
                          <a:cs typeface="Calibri"/>
                          <a:sym typeface="Calibri"/>
                        </a:rPr>
                        <a:t>3</a:t>
                      </a:r>
                      <a:endParaRPr sz="1400" u="none" strike="noStrike" cap="none">
                        <a:latin typeface="Calibri"/>
                        <a:ea typeface="Calibri"/>
                        <a:cs typeface="Calibri"/>
                        <a:sym typeface="Calibri"/>
                      </a:endParaRPr>
                    </a:p>
                  </a:txBody>
                  <a:tcPr marL="68575" marR="68575" marT="0" marB="0" anchor="b"/>
                </a:tc>
                <a:extLst>
                  <a:ext uri="{0D108BD9-81ED-4DB2-BD59-A6C34878D82A}">
                    <a16:rowId xmlns:a16="http://schemas.microsoft.com/office/drawing/2014/main" val="10004"/>
                  </a:ext>
                </a:extLst>
              </a:tr>
              <a:tr h="304800">
                <a:tc gridSpan="5">
                  <a:txBody>
                    <a:bodyPr/>
                    <a:lstStyle/>
                    <a:p>
                      <a:pPr marL="0" marR="0" lvl="0" indent="0" algn="ctr" rtl="0">
                        <a:lnSpc>
                          <a:spcPct val="100000"/>
                        </a:lnSpc>
                        <a:spcBef>
                          <a:spcPts val="0"/>
                        </a:spcBef>
                        <a:spcAft>
                          <a:spcPts val="0"/>
                        </a:spcAft>
                        <a:buClr>
                          <a:schemeClr val="dk1"/>
                        </a:buClr>
                        <a:buSzPts val="1400"/>
                        <a:buFont typeface="Arial"/>
                        <a:buNone/>
                      </a:pPr>
                      <a:r>
                        <a:rPr lang="en-GB" sz="1400" b="1" u="none" strike="noStrike" cap="none">
                          <a:latin typeface="Calibri"/>
                          <a:ea typeface="Calibri"/>
                          <a:cs typeface="Calibri"/>
                          <a:sym typeface="Calibri"/>
                        </a:rPr>
                        <a:t>FOCUS-GROUPS (10)</a:t>
                      </a:r>
                      <a:endParaRPr sz="1400" b="1" u="none" strike="noStrike" cap="none">
                        <a:latin typeface="Calibri"/>
                        <a:ea typeface="Calibri"/>
                        <a:cs typeface="Calibri"/>
                        <a:sym typeface="Calibri"/>
                      </a:endParaRPr>
                    </a:p>
                  </a:txBody>
                  <a:tcPr marL="91450" marR="91450" marT="45725" marB="45725"/>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r h="381000">
                <a:tc>
                  <a:txBody>
                    <a:bodyPr/>
                    <a:lstStyle/>
                    <a:p>
                      <a:pPr marL="0" marR="0" lvl="0" indent="0" algn="l" rtl="0">
                        <a:lnSpc>
                          <a:spcPct val="100000"/>
                        </a:lnSpc>
                        <a:spcBef>
                          <a:spcPts val="0"/>
                        </a:spcBef>
                        <a:spcAft>
                          <a:spcPts val="0"/>
                        </a:spcAft>
                        <a:buClr>
                          <a:schemeClr val="dk1"/>
                        </a:buClr>
                        <a:buSzPts val="1600"/>
                        <a:buFont typeface="Arial"/>
                        <a:buNone/>
                      </a:pPr>
                      <a:r>
                        <a:rPr lang="en-GB" sz="1600" u="none" strike="noStrike" cap="none">
                          <a:latin typeface="Calibri"/>
                          <a:ea typeface="Calibri"/>
                          <a:cs typeface="Calibri"/>
                          <a:sym typeface="Calibri"/>
                        </a:rPr>
                        <a:t>  </a:t>
                      </a:r>
                      <a:r>
                        <a:rPr lang="en-GB" sz="1600" b="1" u="none" strike="noStrike" cap="none">
                          <a:latin typeface="Calibri"/>
                          <a:ea typeface="Calibri"/>
                          <a:cs typeface="Calibri"/>
                          <a:sym typeface="Calibri"/>
                        </a:rPr>
                        <a:t>Family members</a:t>
                      </a:r>
                      <a:endParaRPr sz="1600" b="1"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0000"/>
                        </a:lnSpc>
                        <a:spcBef>
                          <a:spcPts val="0"/>
                        </a:spcBef>
                        <a:spcAft>
                          <a:spcPts val="0"/>
                        </a:spcAft>
                        <a:buClr>
                          <a:schemeClr val="dk1"/>
                        </a:buClr>
                        <a:buSzPts val="1400"/>
                        <a:buFont typeface="Arial"/>
                        <a:buNone/>
                      </a:pPr>
                      <a:r>
                        <a:rPr lang="en-GB" sz="1400" u="none" strike="noStrike" cap="none">
                          <a:latin typeface="Calibri"/>
                          <a:ea typeface="Calibri"/>
                          <a:cs typeface="Calibri"/>
                          <a:sym typeface="Calibri"/>
                        </a:rPr>
                        <a:t>Adults (migrants and caregivers)</a:t>
                      </a:r>
                      <a:endParaRPr sz="1400" u="none" strike="noStrike" cap="none">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400"/>
                        <a:buFont typeface="Arial"/>
                        <a:buNone/>
                      </a:pPr>
                      <a:r>
                        <a:rPr lang="en-GB" sz="1400" u="none" strike="noStrike" cap="none">
                          <a:latin typeface="Calibri"/>
                          <a:ea typeface="Calibri"/>
                          <a:cs typeface="Calibri"/>
                          <a:sym typeface="Calibri"/>
                        </a:rPr>
                        <a:t>2 FG sessions(13)</a:t>
                      </a:r>
                      <a:endParaRPr sz="1400" u="none" strike="noStrike" cap="none">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400"/>
                        <a:buFont typeface="Arial"/>
                        <a:buNone/>
                      </a:pPr>
                      <a:r>
                        <a:rPr lang="en-GB" sz="1400" u="none" strike="noStrike" cap="none">
                          <a:latin typeface="Calibri"/>
                          <a:ea typeface="Calibri"/>
                          <a:cs typeface="Calibri"/>
                          <a:sym typeface="Calibri"/>
                        </a:rPr>
                        <a:t> </a:t>
                      </a:r>
                      <a:endParaRPr sz="1400" u="none" strike="noStrike" cap="none">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400"/>
                        <a:buFont typeface="Arial"/>
                        <a:buNone/>
                      </a:pPr>
                      <a:r>
                        <a:rPr lang="en-GB" sz="1400" u="none" strike="noStrike" cap="none">
                          <a:latin typeface="Calibri"/>
                          <a:ea typeface="Calibri"/>
                          <a:cs typeface="Calibri"/>
                          <a:sym typeface="Calibri"/>
                        </a:rPr>
                        <a:t>2 FG sessions(11)</a:t>
                      </a:r>
                      <a:endParaRPr sz="1400" u="none" strike="noStrike" cap="none">
                        <a:latin typeface="Calibri"/>
                        <a:ea typeface="Calibri"/>
                        <a:cs typeface="Calibri"/>
                        <a:sym typeface="Calibri"/>
                      </a:endParaRPr>
                    </a:p>
                  </a:txBody>
                  <a:tcPr marL="68575" marR="68575" marT="0" marB="0" anchor="b"/>
                </a:tc>
                <a:extLst>
                  <a:ext uri="{0D108BD9-81ED-4DB2-BD59-A6C34878D82A}">
                    <a16:rowId xmlns:a16="http://schemas.microsoft.com/office/drawing/2014/main" val="10006"/>
                  </a:ext>
                </a:extLst>
              </a:tr>
              <a:tr h="426725">
                <a:tc>
                  <a:txBody>
                    <a:bodyPr/>
                    <a:lstStyle/>
                    <a:p>
                      <a:pPr marL="0" marR="0" lvl="0" indent="0" algn="l" rtl="0">
                        <a:lnSpc>
                          <a:spcPct val="100000"/>
                        </a:lnSpc>
                        <a:spcBef>
                          <a:spcPts val="0"/>
                        </a:spcBef>
                        <a:spcAft>
                          <a:spcPts val="0"/>
                        </a:spcAft>
                        <a:buClr>
                          <a:schemeClr val="dk1"/>
                        </a:buClr>
                        <a:buSzPts val="1600"/>
                        <a:buFont typeface="Arial"/>
                        <a:buNone/>
                      </a:pPr>
                      <a:r>
                        <a:rPr lang="en-GB" sz="1600" u="none" strike="noStrike" cap="none">
                          <a:latin typeface="Calibri"/>
                          <a:ea typeface="Calibri"/>
                          <a:cs typeface="Calibri"/>
                          <a:sym typeface="Calibri"/>
                        </a:rPr>
                        <a:t>  </a:t>
                      </a:r>
                      <a:r>
                        <a:rPr lang="en-GB" sz="1600" b="1" u="none" strike="noStrike" cap="none">
                          <a:latin typeface="Calibri"/>
                          <a:ea typeface="Calibri"/>
                          <a:cs typeface="Calibri"/>
                          <a:sym typeface="Calibri"/>
                        </a:rPr>
                        <a:t>Family members</a:t>
                      </a:r>
                      <a:endParaRPr sz="1600" u="none" strike="noStrike" cap="none">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400"/>
                        <a:buFont typeface="Arial"/>
                        <a:buNone/>
                      </a:pPr>
                      <a:r>
                        <a:rPr lang="en-GB" sz="1400" u="none" strike="noStrike" cap="none">
                          <a:latin typeface="Calibri"/>
                          <a:ea typeface="Calibri"/>
                          <a:cs typeface="Calibri"/>
                          <a:sym typeface="Calibri"/>
                        </a:rPr>
                        <a:t>Young adults with one parent/both parents abroad</a:t>
                      </a:r>
                      <a:endParaRPr sz="1400" u="none" strike="noStrike" cap="none">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400"/>
                        <a:buFont typeface="Arial"/>
                        <a:buNone/>
                      </a:pPr>
                      <a:r>
                        <a:rPr lang="en-GB" sz="1400" u="none" strike="noStrike" cap="none">
                          <a:latin typeface="Calibri"/>
                          <a:ea typeface="Calibri"/>
                          <a:cs typeface="Calibri"/>
                          <a:sym typeface="Calibri"/>
                        </a:rPr>
                        <a:t>1 FG session(7)</a:t>
                      </a:r>
                      <a:endParaRPr sz="1400" u="none" strike="noStrike" cap="none">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400"/>
                        <a:buFont typeface="Arial"/>
                        <a:buNone/>
                      </a:pPr>
                      <a:r>
                        <a:rPr lang="en-GB" sz="1400" u="none" strike="noStrike" cap="none">
                          <a:latin typeface="Calibri"/>
                          <a:ea typeface="Calibri"/>
                          <a:cs typeface="Calibri"/>
                          <a:sym typeface="Calibri"/>
                        </a:rPr>
                        <a:t> </a:t>
                      </a:r>
                      <a:endParaRPr sz="1400" u="none" strike="noStrike" cap="none">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400"/>
                        <a:buFont typeface="Arial"/>
                        <a:buNone/>
                      </a:pPr>
                      <a:r>
                        <a:rPr lang="en-GB" sz="1400" u="none" strike="noStrike" cap="none">
                          <a:latin typeface="Calibri"/>
                          <a:ea typeface="Calibri"/>
                          <a:cs typeface="Calibri"/>
                          <a:sym typeface="Calibri"/>
                        </a:rPr>
                        <a:t> </a:t>
                      </a:r>
                      <a:endParaRPr sz="1400" u="none" strike="noStrike" cap="none">
                        <a:latin typeface="Calibri"/>
                        <a:ea typeface="Calibri"/>
                        <a:cs typeface="Calibri"/>
                        <a:sym typeface="Calibri"/>
                      </a:endParaRPr>
                    </a:p>
                  </a:txBody>
                  <a:tcPr marL="68575" marR="68575" marT="0" marB="0" anchor="b"/>
                </a:tc>
                <a:extLst>
                  <a:ext uri="{0D108BD9-81ED-4DB2-BD59-A6C34878D82A}">
                    <a16:rowId xmlns:a16="http://schemas.microsoft.com/office/drawing/2014/main" val="10007"/>
                  </a:ext>
                </a:extLst>
              </a:tr>
              <a:tr h="381000">
                <a:tc>
                  <a:txBody>
                    <a:bodyPr/>
                    <a:lstStyle/>
                    <a:p>
                      <a:pPr marL="0" marR="0" lvl="0" indent="0" algn="l" rtl="0">
                        <a:lnSpc>
                          <a:spcPct val="100000"/>
                        </a:lnSpc>
                        <a:spcBef>
                          <a:spcPts val="0"/>
                        </a:spcBef>
                        <a:spcAft>
                          <a:spcPts val="0"/>
                        </a:spcAft>
                        <a:buClr>
                          <a:schemeClr val="dk1"/>
                        </a:buClr>
                        <a:buSzPts val="1600"/>
                        <a:buFont typeface="Arial"/>
                        <a:buNone/>
                      </a:pPr>
                      <a:r>
                        <a:rPr lang="en-GB" sz="1600" b="1" u="none" strike="noStrike" cap="none">
                          <a:latin typeface="Calibri"/>
                          <a:ea typeface="Calibri"/>
                          <a:cs typeface="Calibri"/>
                          <a:sym typeface="Calibri"/>
                        </a:rPr>
                        <a:t>  Family members</a:t>
                      </a:r>
                      <a:endParaRPr sz="1600" b="1" u="none" strike="noStrike" cap="none">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400"/>
                        <a:buFont typeface="Arial"/>
                        <a:buNone/>
                      </a:pPr>
                      <a:r>
                        <a:rPr lang="en-GB" sz="1400" u="none" strike="noStrike" cap="none">
                          <a:latin typeface="Calibri"/>
                          <a:ea typeface="Calibri"/>
                          <a:cs typeface="Calibri"/>
                          <a:sym typeface="Calibri"/>
                        </a:rPr>
                        <a:t>Children </a:t>
                      </a:r>
                      <a:endParaRPr sz="1400" u="none" strike="noStrike" cap="none">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400"/>
                        <a:buFont typeface="Arial"/>
                        <a:buNone/>
                      </a:pPr>
                      <a:r>
                        <a:rPr lang="en-GB" sz="1400" u="none" strike="noStrike" cap="none">
                          <a:latin typeface="Calibri"/>
                          <a:ea typeface="Calibri"/>
                          <a:cs typeface="Calibri"/>
                          <a:sym typeface="Calibri"/>
                        </a:rPr>
                        <a:t>3 FG sessions(16)</a:t>
                      </a:r>
                      <a:endParaRPr sz="1400" u="none" strike="noStrike" cap="none">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400"/>
                        <a:buFont typeface="Arial"/>
                        <a:buNone/>
                      </a:pPr>
                      <a:r>
                        <a:rPr lang="en-GB" sz="1400" u="none" strike="noStrike" cap="none">
                          <a:latin typeface="Calibri"/>
                          <a:ea typeface="Calibri"/>
                          <a:cs typeface="Calibri"/>
                          <a:sym typeface="Calibri"/>
                        </a:rPr>
                        <a:t> </a:t>
                      </a:r>
                      <a:endParaRPr sz="1400" u="none" strike="noStrike" cap="none">
                        <a:latin typeface="Calibri"/>
                        <a:ea typeface="Calibri"/>
                        <a:cs typeface="Calibri"/>
                        <a:sym typeface="Calibri"/>
                      </a:endParaRPr>
                    </a:p>
                  </a:txBody>
                  <a:tcPr marL="68575" marR="68575" marT="0" marB="0" anchor="b"/>
                </a:tc>
                <a:tc>
                  <a:txBody>
                    <a:bodyPr/>
                    <a:lstStyle/>
                    <a:p>
                      <a:pPr marL="0" marR="0" lvl="0" indent="0" algn="ctr" rtl="0">
                        <a:lnSpc>
                          <a:spcPct val="100000"/>
                        </a:lnSpc>
                        <a:spcBef>
                          <a:spcPts val="0"/>
                        </a:spcBef>
                        <a:spcAft>
                          <a:spcPts val="0"/>
                        </a:spcAft>
                        <a:buClr>
                          <a:schemeClr val="dk1"/>
                        </a:buClr>
                        <a:buSzPts val="1400"/>
                        <a:buFont typeface="Arial"/>
                        <a:buNone/>
                      </a:pPr>
                      <a:r>
                        <a:rPr lang="en-GB" sz="1400" u="none" strike="noStrike" cap="none" dirty="0">
                          <a:latin typeface="Calibri"/>
                          <a:ea typeface="Calibri"/>
                          <a:cs typeface="Calibri"/>
                          <a:sym typeface="Calibri"/>
                        </a:rPr>
                        <a:t>2 FG sessions(13)</a:t>
                      </a:r>
                      <a:endParaRPr sz="1400" u="none" strike="noStrike" cap="none" dirty="0">
                        <a:latin typeface="Calibri"/>
                        <a:ea typeface="Calibri"/>
                        <a:cs typeface="Calibri"/>
                        <a:sym typeface="Calibri"/>
                      </a:endParaRPr>
                    </a:p>
                  </a:txBody>
                  <a:tcPr marL="68575" marR="68575" marT="0" marB="0" anchor="b"/>
                </a:tc>
                <a:extLst>
                  <a:ext uri="{0D108BD9-81ED-4DB2-BD59-A6C34878D82A}">
                    <a16:rowId xmlns:a16="http://schemas.microsoft.com/office/drawing/2014/main" val="10008"/>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p9"/>
          <p:cNvSpPr txBox="1"/>
          <p:nvPr/>
        </p:nvSpPr>
        <p:spPr>
          <a:xfrm>
            <a:off x="951722" y="16136"/>
            <a:ext cx="10552890" cy="92877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76" name="Google Shape;276;p9"/>
          <p:cNvSpPr txBox="1"/>
          <p:nvPr/>
        </p:nvSpPr>
        <p:spPr>
          <a:xfrm>
            <a:off x="1716833" y="5909191"/>
            <a:ext cx="9395926" cy="954338"/>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277" name="Google Shape;277;p9" descr="EN Co-funded by the EU_POS"/>
          <p:cNvPicPr preferRelativeResize="0"/>
          <p:nvPr/>
        </p:nvPicPr>
        <p:blipFill rotWithShape="1">
          <a:blip r:embed="rId3">
            <a:alphaModFix/>
          </a:blip>
          <a:srcRect/>
          <a:stretch/>
        </p:blipFill>
        <p:spPr>
          <a:xfrm>
            <a:off x="1200880" y="318115"/>
            <a:ext cx="3754533" cy="768109"/>
          </a:xfrm>
          <a:prstGeom prst="rect">
            <a:avLst/>
          </a:prstGeom>
          <a:noFill/>
          <a:ln>
            <a:noFill/>
          </a:ln>
        </p:spPr>
      </p:pic>
      <p:pic>
        <p:nvPicPr>
          <p:cNvPr id="278" name="Google Shape;278;p9"/>
          <p:cNvPicPr preferRelativeResize="0"/>
          <p:nvPr/>
        </p:nvPicPr>
        <p:blipFill rotWithShape="1">
          <a:blip r:embed="rId4">
            <a:alphaModFix/>
          </a:blip>
          <a:srcRect/>
          <a:stretch/>
        </p:blipFill>
        <p:spPr>
          <a:xfrm>
            <a:off x="5782184" y="306331"/>
            <a:ext cx="1919353" cy="864994"/>
          </a:xfrm>
          <a:prstGeom prst="rect">
            <a:avLst/>
          </a:prstGeom>
          <a:noFill/>
          <a:ln>
            <a:noFill/>
          </a:ln>
        </p:spPr>
      </p:pic>
      <p:pic>
        <p:nvPicPr>
          <p:cNvPr id="279" name="Google Shape;279;p9"/>
          <p:cNvPicPr preferRelativeResize="0"/>
          <p:nvPr/>
        </p:nvPicPr>
        <p:blipFill rotWithShape="1">
          <a:blip r:embed="rId5">
            <a:alphaModFix/>
          </a:blip>
          <a:srcRect/>
          <a:stretch/>
        </p:blipFill>
        <p:spPr>
          <a:xfrm>
            <a:off x="8527792" y="267578"/>
            <a:ext cx="2423160" cy="869733"/>
          </a:xfrm>
          <a:prstGeom prst="rect">
            <a:avLst/>
          </a:prstGeom>
          <a:noFill/>
          <a:ln>
            <a:noFill/>
          </a:ln>
        </p:spPr>
      </p:pic>
      <p:sp>
        <p:nvSpPr>
          <p:cNvPr id="280" name="Google Shape;280;p9"/>
          <p:cNvSpPr/>
          <p:nvPr/>
        </p:nvSpPr>
        <p:spPr>
          <a:xfrm>
            <a:off x="1201515" y="-138176"/>
            <a:ext cx="12192000" cy="45720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81" name="Google Shape;281;p9"/>
          <p:cNvSpPr/>
          <p:nvPr/>
        </p:nvSpPr>
        <p:spPr>
          <a:xfrm>
            <a:off x="571277" y="928624"/>
            <a:ext cx="12192001"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100"/>
              <a:buFont typeface="Arial"/>
              <a:buNone/>
            </a:pPr>
            <a:r>
              <a:rPr lang="en-GB" sz="11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pic>
        <p:nvPicPr>
          <p:cNvPr id="282" name="Google Shape;282;p9" descr="O imagine care conține ceas&#10;&#10;Descriere generată automat"/>
          <p:cNvPicPr preferRelativeResize="0"/>
          <p:nvPr/>
        </p:nvPicPr>
        <p:blipFill rotWithShape="1">
          <a:blip r:embed="rId6">
            <a:alphaModFix/>
          </a:blip>
          <a:srcRect/>
          <a:stretch/>
        </p:blipFill>
        <p:spPr>
          <a:xfrm>
            <a:off x="3231329" y="5670467"/>
            <a:ext cx="1539875" cy="579438"/>
          </a:xfrm>
          <a:prstGeom prst="rect">
            <a:avLst/>
          </a:prstGeom>
          <a:noFill/>
          <a:ln>
            <a:noFill/>
          </a:ln>
        </p:spPr>
      </p:pic>
      <p:pic>
        <p:nvPicPr>
          <p:cNvPr id="283" name="Google Shape;283;p9"/>
          <p:cNvPicPr preferRelativeResize="0"/>
          <p:nvPr/>
        </p:nvPicPr>
        <p:blipFill rotWithShape="1">
          <a:blip r:embed="rId7">
            <a:alphaModFix/>
          </a:blip>
          <a:srcRect/>
          <a:stretch/>
        </p:blipFill>
        <p:spPr>
          <a:xfrm>
            <a:off x="5344630" y="5750778"/>
            <a:ext cx="1501775" cy="403225"/>
          </a:xfrm>
          <a:prstGeom prst="rect">
            <a:avLst/>
          </a:prstGeom>
          <a:noFill/>
          <a:ln>
            <a:noFill/>
          </a:ln>
        </p:spPr>
      </p:pic>
      <p:pic>
        <p:nvPicPr>
          <p:cNvPr id="284" name="Google Shape;284;p9" descr="Home"/>
          <p:cNvPicPr preferRelativeResize="0"/>
          <p:nvPr/>
        </p:nvPicPr>
        <p:blipFill rotWithShape="1">
          <a:blip r:embed="rId8">
            <a:alphaModFix/>
          </a:blip>
          <a:srcRect/>
          <a:stretch/>
        </p:blipFill>
        <p:spPr>
          <a:xfrm>
            <a:off x="9519224" y="5833540"/>
            <a:ext cx="1760538" cy="304800"/>
          </a:xfrm>
          <a:prstGeom prst="rect">
            <a:avLst/>
          </a:prstGeom>
          <a:noFill/>
          <a:ln>
            <a:noFill/>
          </a:ln>
        </p:spPr>
      </p:pic>
      <p:pic>
        <p:nvPicPr>
          <p:cNvPr id="285" name="Google Shape;285;p9"/>
          <p:cNvPicPr preferRelativeResize="0"/>
          <p:nvPr/>
        </p:nvPicPr>
        <p:blipFill rotWithShape="1">
          <a:blip r:embed="rId9">
            <a:alphaModFix/>
          </a:blip>
          <a:srcRect/>
          <a:stretch/>
        </p:blipFill>
        <p:spPr>
          <a:xfrm>
            <a:off x="7420070" y="5770882"/>
            <a:ext cx="1531938" cy="487362"/>
          </a:xfrm>
          <a:prstGeom prst="rect">
            <a:avLst/>
          </a:prstGeom>
          <a:noFill/>
          <a:ln>
            <a:noFill/>
          </a:ln>
        </p:spPr>
      </p:pic>
      <p:sp>
        <p:nvSpPr>
          <p:cNvPr id="286" name="Google Shape;286;p9"/>
          <p:cNvSpPr/>
          <p:nvPr/>
        </p:nvSpPr>
        <p:spPr>
          <a:xfrm>
            <a:off x="2806954" y="37674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287" name="Google Shape;287;p9"/>
          <p:cNvSpPr/>
          <p:nvPr/>
        </p:nvSpPr>
        <p:spPr>
          <a:xfrm>
            <a:off x="2806954" y="4072202"/>
            <a:ext cx="121920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288" name="Google Shape;288;p9"/>
          <p:cNvSpPr/>
          <p:nvPr/>
        </p:nvSpPr>
        <p:spPr>
          <a:xfrm>
            <a:off x="2806954" y="4451842"/>
            <a:ext cx="1540806"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800"/>
              <a:buFont typeface="Arial"/>
              <a:buNone/>
            </a:pPr>
            <a:r>
              <a:rPr lang="en-GB" sz="800" b="0" i="0" u="none" strike="noStrike" cap="none">
                <a:solidFill>
                  <a:schemeClr val="dk1"/>
                </a:solidFill>
                <a:latin typeface="Arial"/>
                <a:ea typeface="Arial"/>
                <a:cs typeface="Arial"/>
                <a:sym typeface="Arial"/>
              </a:rPr>
              <a:t>                                               </a:t>
            </a:r>
            <a:endParaRPr sz="800" b="0" i="0" u="none" strike="noStrike" cap="none">
              <a:solidFill>
                <a:schemeClr val="dk1"/>
              </a:solidFill>
              <a:latin typeface="Arial"/>
              <a:ea typeface="Arial"/>
              <a:cs typeface="Arial"/>
              <a:sym typeface="Arial"/>
            </a:endParaRPr>
          </a:p>
        </p:txBody>
      </p:sp>
      <p:sp>
        <p:nvSpPr>
          <p:cNvPr id="289" name="Google Shape;289;p9"/>
          <p:cNvSpPr/>
          <p:nvPr/>
        </p:nvSpPr>
        <p:spPr>
          <a:xfrm>
            <a:off x="3078781" y="2830297"/>
            <a:ext cx="60960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0" i="0" u="none" strike="noStrike" cap="none">
                <a:solidFill>
                  <a:schemeClr val="dk1"/>
                </a:solidFill>
                <a:latin typeface="Arial"/>
                <a:ea typeface="Arial"/>
                <a:cs typeface="Arial"/>
                <a:sym typeface="Arial"/>
              </a:rPr>
              <a:t> </a:t>
            </a:r>
            <a:endParaRPr sz="4800" b="0" i="0" u="none" strike="noStrike" cap="none">
              <a:solidFill>
                <a:schemeClr val="dk1"/>
              </a:solidFill>
              <a:latin typeface="Arial"/>
              <a:ea typeface="Arial"/>
              <a:cs typeface="Arial"/>
              <a:sym typeface="Arial"/>
            </a:endParaRPr>
          </a:p>
        </p:txBody>
      </p:sp>
      <p:sp>
        <p:nvSpPr>
          <p:cNvPr id="290" name="Google Shape;290;p9"/>
          <p:cNvSpPr txBox="1"/>
          <p:nvPr/>
        </p:nvSpPr>
        <p:spPr>
          <a:xfrm>
            <a:off x="2174033" y="6463419"/>
            <a:ext cx="9483006"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0" i="0" cap="none">
                <a:solidFill>
                  <a:schemeClr val="dk1"/>
                </a:solidFill>
                <a:latin typeface="Arial"/>
                <a:ea typeface="Arial"/>
                <a:cs typeface="Arial"/>
                <a:sym typeface="Arial"/>
              </a:rPr>
              <a:t>CHILDREN LEFT BEHIND BY LABOUR MIGRATION: SUPPORTING MOLDOVAN AND UKRAINIAN TRANSNATIONAL  FAMILIES IN THE EU (CASTLE)</a:t>
            </a:r>
            <a:endParaRPr sz="1000" b="0" i="0" cap="none">
              <a:solidFill>
                <a:schemeClr val="dk1"/>
              </a:solidFill>
              <a:latin typeface="Arial"/>
              <a:ea typeface="Arial"/>
              <a:cs typeface="Arial"/>
              <a:sym typeface="Arial"/>
            </a:endParaRPr>
          </a:p>
          <a:p>
            <a:pPr marL="0" marR="0" lvl="0" indent="0" algn="l" rtl="0">
              <a:spcBef>
                <a:spcPts val="0"/>
              </a:spcBef>
              <a:spcAft>
                <a:spcPts val="0"/>
              </a:spcAft>
              <a:buNone/>
            </a:pPr>
            <a:r>
              <a:rPr lang="en-GB" sz="1000" b="0" i="0" cap="none">
                <a:solidFill>
                  <a:schemeClr val="dk1"/>
                </a:solidFill>
                <a:latin typeface="Arial"/>
                <a:ea typeface="Arial"/>
                <a:cs typeface="Arial"/>
                <a:sym typeface="Arial"/>
              </a:rPr>
              <a:t> ICMPD/2021/MPF-357-004</a:t>
            </a:r>
            <a:endParaRPr sz="1000" b="0" i="0" cap="none">
              <a:solidFill>
                <a:schemeClr val="dk1"/>
              </a:solidFill>
              <a:latin typeface="Arial"/>
              <a:ea typeface="Arial"/>
              <a:cs typeface="Arial"/>
              <a:sym typeface="Arial"/>
            </a:endParaRPr>
          </a:p>
        </p:txBody>
      </p:sp>
      <p:sp>
        <p:nvSpPr>
          <p:cNvPr id="291" name="Google Shape;291;p9"/>
          <p:cNvSpPr txBox="1"/>
          <p:nvPr/>
        </p:nvSpPr>
        <p:spPr>
          <a:xfrm>
            <a:off x="952500" y="1332865"/>
            <a:ext cx="10326370" cy="34150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a:solidFill>
                  <a:schemeClr val="dk1"/>
                </a:solidFill>
                <a:latin typeface="Arial"/>
                <a:ea typeface="Arial"/>
                <a:cs typeface="Arial"/>
                <a:sym typeface="Arial"/>
              </a:rPr>
              <a:t>Findings presented</a:t>
            </a:r>
            <a:endParaRPr sz="1800" b="1">
              <a:solidFill>
                <a:schemeClr val="dk1"/>
              </a:solidFill>
              <a:latin typeface="Arial"/>
              <a:ea typeface="Arial"/>
              <a:cs typeface="Arial"/>
              <a:sym typeface="Arial"/>
            </a:endParaRPr>
          </a:p>
          <a:p>
            <a:pPr marL="0" marR="0" lvl="0" indent="0" algn="l" rtl="0">
              <a:spcBef>
                <a:spcPts val="0"/>
              </a:spcBef>
              <a:spcAft>
                <a:spcPts val="0"/>
              </a:spcAft>
              <a:buNone/>
            </a:pPr>
            <a:endParaRPr sz="1800" b="1">
              <a:solidFill>
                <a:schemeClr val="dk1"/>
              </a:solidFill>
              <a:latin typeface="Arial"/>
              <a:ea typeface="Arial"/>
              <a:cs typeface="Arial"/>
              <a:sym typeface="Arial"/>
            </a:endParaRPr>
          </a:p>
          <a:p>
            <a:pPr marL="0" marR="0" lvl="0" indent="0" algn="l" rtl="0">
              <a:spcBef>
                <a:spcPts val="0"/>
              </a:spcBef>
              <a:spcAft>
                <a:spcPts val="0"/>
              </a:spcAft>
              <a:buNone/>
            </a:pPr>
            <a:r>
              <a:rPr lang="en-GB" sz="1800">
                <a:solidFill>
                  <a:schemeClr val="dk1"/>
                </a:solidFill>
                <a:latin typeface="Arial"/>
                <a:ea typeface="Arial"/>
                <a:cs typeface="Arial"/>
                <a:sym typeface="Arial"/>
              </a:rPr>
              <a:t>What follows below are the findings of the BBU team following primary analysis of data. The data has been analyzed with use of the MAXQDA 2022 software, through coding text segments of the transcripts from recorded interviews / focus-groups by 32 thematic codes divided into 6 groups.</a:t>
            </a:r>
            <a:endParaRPr sz="1800">
              <a:solidFill>
                <a:schemeClr val="dk1"/>
              </a:solidFill>
              <a:latin typeface="Arial"/>
              <a:ea typeface="Arial"/>
              <a:cs typeface="Arial"/>
              <a:sym typeface="Arial"/>
            </a:endParaRPr>
          </a:p>
          <a:p>
            <a:pPr marL="0" marR="0" lvl="0" indent="0" algn="l" rtl="0">
              <a:spcBef>
                <a:spcPts val="0"/>
              </a:spcBef>
              <a:spcAft>
                <a:spcPts val="0"/>
              </a:spcAft>
              <a:buNone/>
            </a:pPr>
            <a:r>
              <a:rPr lang="en-GB" sz="1800">
                <a:solidFill>
                  <a:schemeClr val="dk1"/>
                </a:solidFill>
                <a:latin typeface="Arial"/>
                <a:ea typeface="Arial"/>
                <a:cs typeface="Arial"/>
                <a:sym typeface="Arial"/>
              </a:rPr>
              <a:t>The analysis is not and cannot be exhaustive. We prioritized perspectives such as children’s voice, digital communication, family issues, ones suggested either by the priorities of the project, by co-researchers or by the acuteness of the situation.</a:t>
            </a:r>
            <a:endParaRPr sz="1800">
              <a:solidFill>
                <a:schemeClr val="dk1"/>
              </a:solidFill>
              <a:latin typeface="Arial"/>
              <a:ea typeface="Arial"/>
              <a:cs typeface="Arial"/>
              <a:sym typeface="Arial"/>
            </a:endParaRPr>
          </a:p>
          <a:p>
            <a:pPr marL="0" marR="0" lvl="0" indent="0" algn="l" rtl="0">
              <a:spcBef>
                <a:spcPts val="0"/>
              </a:spcBef>
              <a:spcAft>
                <a:spcPts val="0"/>
              </a:spcAft>
              <a:buNone/>
            </a:pPr>
            <a:r>
              <a:rPr lang="en-GB" sz="1800">
                <a:solidFill>
                  <a:schemeClr val="dk1"/>
                </a:solidFill>
                <a:latin typeface="Arial"/>
                <a:ea typeface="Arial"/>
                <a:cs typeface="Arial"/>
                <a:sym typeface="Arial"/>
              </a:rPr>
              <a:t>The recommendations that follow have been based on these findings, also taking into account the Ukrainian and Moldovan team’s suggestions.</a:t>
            </a:r>
            <a:endParaRPr sz="1800">
              <a:solidFill>
                <a:schemeClr val="dk1"/>
              </a:solidFill>
              <a:latin typeface="Arial"/>
              <a:ea typeface="Arial"/>
              <a:cs typeface="Arial"/>
              <a:sym typeface="Arial"/>
            </a:endParaRPr>
          </a:p>
          <a:p>
            <a:pPr marL="0" marR="0" lvl="0" indent="0" algn="l" rtl="0">
              <a:spcBef>
                <a:spcPts val="0"/>
              </a:spcBef>
              <a:spcAft>
                <a:spcPts val="0"/>
              </a:spcAft>
              <a:buNone/>
            </a:pPr>
            <a:r>
              <a:rPr lang="en-GB" sz="1800">
                <a:solidFill>
                  <a:schemeClr val="dk1"/>
                </a:solidFill>
                <a:latin typeface="Arial"/>
                <a:ea typeface="Arial"/>
                <a:cs typeface="Arial"/>
                <a:sym typeface="Arial"/>
              </a:rPr>
              <a:t>Each of the 3 research teams and their respective speakers will present their own, more detailed findings and recommendations later in the day.</a:t>
            </a:r>
            <a:endParaRPr sz="1800">
              <a:solidFill>
                <a:schemeClr val="dk1"/>
              </a:solidFill>
              <a:latin typeface="Arial"/>
              <a:ea typeface="Arial"/>
              <a:cs typeface="Arial"/>
              <a:sym typeface="Arial"/>
            </a:endParaRPr>
          </a:p>
        </p:txBody>
      </p:sp>
      <p:pic>
        <p:nvPicPr>
          <p:cNvPr id="292" name="Google Shape;292;p9"/>
          <p:cNvPicPr preferRelativeResize="0"/>
          <p:nvPr/>
        </p:nvPicPr>
        <p:blipFill rotWithShape="1">
          <a:blip r:embed="rId10">
            <a:alphaModFix/>
          </a:blip>
          <a:srcRect/>
          <a:stretch/>
        </p:blipFill>
        <p:spPr>
          <a:xfrm>
            <a:off x="951548" y="5686425"/>
            <a:ext cx="1838324" cy="5715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951722" y="16136"/>
            <a:ext cx="10552890" cy="928770"/>
          </a:xfrm>
          <a:prstGeom prst="rect">
            <a:avLst/>
          </a:prstGeom>
          <a:solidFill>
            <a:schemeClr val="bg1"/>
          </a:solidFill>
        </p:spPr>
        <p:txBody>
          <a:bodyPr wrap="square" rtlCol="0">
            <a:spAutoFit/>
          </a:bodyPr>
          <a:lstStyle/>
          <a:p>
            <a:endParaRPr lang="en-US" dirty="0"/>
          </a:p>
        </p:txBody>
      </p:sp>
      <p:sp>
        <p:nvSpPr>
          <p:cNvPr id="16" name="TextBox 15"/>
          <p:cNvSpPr txBox="1"/>
          <p:nvPr/>
        </p:nvSpPr>
        <p:spPr>
          <a:xfrm>
            <a:off x="1716833" y="5909191"/>
            <a:ext cx="9395926" cy="954338"/>
          </a:xfrm>
          <a:prstGeom prst="rect">
            <a:avLst/>
          </a:prstGeom>
          <a:solidFill>
            <a:schemeClr val="bg1"/>
          </a:solidFill>
        </p:spPr>
        <p:txBody>
          <a:bodyPr wrap="square" rtlCol="0">
            <a:spAutoFit/>
          </a:bodyPr>
          <a:lstStyle/>
          <a:p>
            <a:endParaRPr lang="en-US" dirty="0"/>
          </a:p>
        </p:txBody>
      </p:sp>
      <p:pic>
        <p:nvPicPr>
          <p:cNvPr id="1027" name="Picture 11" descr="EN Co-funded by the EU_P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0880" y="318115"/>
            <a:ext cx="3754533" cy="76810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2184" y="306331"/>
            <a:ext cx="1919353" cy="864994"/>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27792" y="267578"/>
            <a:ext cx="2423160" cy="8697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1201515" y="-13817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US"/>
          </a:p>
        </p:txBody>
      </p:sp>
      <p:sp>
        <p:nvSpPr>
          <p:cNvPr id="6" name="Rectangle 5"/>
          <p:cNvSpPr>
            <a:spLocks noChangeArrowheads="1"/>
          </p:cNvSpPr>
          <p:nvPr/>
        </p:nvSpPr>
        <p:spPr bwMode="auto">
          <a:xfrm>
            <a:off x="571277" y="928624"/>
            <a:ext cx="121920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35" name="Imagine 2" descr="O imagine care conține ceas&#10;&#10;Descriere generată automa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1329" y="5670467"/>
            <a:ext cx="1539875" cy="57943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44630" y="5750778"/>
            <a:ext cx="1501775" cy="40322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18" descr="Ho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519224" y="5833540"/>
            <a:ext cx="1760538" cy="3048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1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420070" y="5770882"/>
            <a:ext cx="1531938" cy="487362"/>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4"/>
          <p:cNvSpPr>
            <a:spLocks noChangeArrowheads="1"/>
          </p:cNvSpPr>
          <p:nvPr/>
        </p:nvSpPr>
        <p:spPr bwMode="auto">
          <a:xfrm>
            <a:off x="2806954" y="376740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o-RO" altLang="en-US" sz="8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ro-RO" altLang="en-US" sz="1800" b="0" i="0" u="none" strike="noStrike" cap="none" normalizeH="0" baseline="0">
              <a:ln>
                <a:noFill/>
              </a:ln>
              <a:solidFill>
                <a:schemeClr val="tx1"/>
              </a:solidFill>
              <a:effectLst/>
              <a:latin typeface="Arial" panose="020B0604020202020204" pitchFamily="34" charset="0"/>
            </a:endParaRPr>
          </a:p>
        </p:txBody>
      </p:sp>
      <p:sp>
        <p:nvSpPr>
          <p:cNvPr id="12" name="Rectangle 15"/>
          <p:cNvSpPr>
            <a:spLocks noChangeArrowheads="1"/>
          </p:cNvSpPr>
          <p:nvPr/>
        </p:nvSpPr>
        <p:spPr bwMode="auto">
          <a:xfrm>
            <a:off x="2806954" y="407220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o-RO" altLang="en-US" sz="8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ro-RO"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16"/>
          <p:cNvSpPr>
            <a:spLocks noChangeArrowheads="1"/>
          </p:cNvSpPr>
          <p:nvPr/>
        </p:nvSpPr>
        <p:spPr bwMode="auto">
          <a:xfrm>
            <a:off x="2806954" y="4451842"/>
            <a:ext cx="154080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ro-RO"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US" altLang="en-US" sz="800" b="0" i="0" u="none" strike="noStrike" cap="none" normalizeH="0" baseline="0" dirty="0">
              <a:ln>
                <a:noFill/>
              </a:ln>
              <a:solidFill>
                <a:schemeClr val="tx1"/>
              </a:solidFill>
              <a:effectLst/>
            </a:endParaRPr>
          </a:p>
        </p:txBody>
      </p:sp>
      <p:sp>
        <p:nvSpPr>
          <p:cNvPr id="14" name="Rectangle 13"/>
          <p:cNvSpPr/>
          <p:nvPr/>
        </p:nvSpPr>
        <p:spPr>
          <a:xfrm>
            <a:off x="3078781" y="2830297"/>
            <a:ext cx="6096000" cy="369332"/>
          </a:xfrm>
          <a:prstGeom prst="rect">
            <a:avLst/>
          </a:prstGeom>
        </p:spPr>
        <p:txBody>
          <a:bodyPr>
            <a:spAutoFit/>
          </a:bodyPr>
          <a:lstStyle/>
          <a:p>
            <a:pPr lvl="0" eaLnBrk="0" fontAlgn="base" hangingPunct="0">
              <a:spcBef>
                <a:spcPct val="0"/>
              </a:spcBef>
              <a:spcAft>
                <a:spcPct val="0"/>
              </a:spcAft>
              <a:tabLst>
                <a:tab pos="2971800" algn="ctr"/>
                <a:tab pos="5943600" algn="r"/>
              </a:tabLst>
            </a:pPr>
            <a:r>
              <a:rPr kumimoji="0" lang="ro-RO"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ro-RO" altLang="en-US" sz="4800" b="0" i="0" u="none" strike="noStrike" cap="none" normalizeH="0" baseline="0" dirty="0">
              <a:ln>
                <a:noFill/>
              </a:ln>
              <a:solidFill>
                <a:schemeClr val="tx1"/>
              </a:solidFill>
              <a:effectLst/>
              <a:latin typeface="Arial" panose="020B0604020202020204" pitchFamily="34" charset="0"/>
            </a:endParaRPr>
          </a:p>
        </p:txBody>
      </p:sp>
      <p:sp>
        <p:nvSpPr>
          <p:cNvPr id="15" name="TextBox 14"/>
          <p:cNvSpPr txBox="1"/>
          <p:nvPr/>
        </p:nvSpPr>
        <p:spPr>
          <a:xfrm>
            <a:off x="2174033" y="6463419"/>
            <a:ext cx="9483006" cy="400110"/>
          </a:xfrm>
          <a:prstGeom prst="rect">
            <a:avLst/>
          </a:prstGeom>
          <a:noFill/>
        </p:spPr>
        <p:txBody>
          <a:bodyPr wrap="square" rtlCol="0">
            <a:spAutoFit/>
          </a:bodyPr>
          <a:lstStyle/>
          <a:p>
            <a:pPr eaLnBrk="0" fontAlgn="base" hangingPunct="0">
              <a:spcBef>
                <a:spcPct val="0"/>
              </a:spcBef>
              <a:spcAft>
                <a:spcPct val="0"/>
              </a:spcAft>
              <a:tabLst>
                <a:tab pos="2971800" algn="ctr"/>
                <a:tab pos="5943600" algn="r"/>
              </a:tabLst>
            </a:pPr>
            <a:r>
              <a:rPr kumimoji="0" lang="ro-RO" altLang="en-US" sz="1000" b="0" i="0" cap="none" normalizeH="0" baseline="0" dirty="0">
                <a:latin typeface="Arial" panose="020B0604020202020204" pitchFamily="34" charset="0"/>
                <a:ea typeface="Calibri" panose="020F0502020204030204" pitchFamily="34" charset="0"/>
                <a:cs typeface="Times New Roman" panose="02020603050405020304" pitchFamily="18" charset="0"/>
              </a:rPr>
              <a:t>CHILDREN LEFT BEHIND BY LABOUR MIGRATION: SUPPORTING MOLDOVAN AND UKRAINIAN TRANSNATIONAL  FAMILIES IN THE EU (CASTLE)</a:t>
            </a:r>
            <a:endParaRPr kumimoji="0" lang="en-US" altLang="en-US" sz="1000" b="0" i="0" cap="none" normalizeH="0" baseline="0" dirty="0"/>
          </a:p>
          <a:p>
            <a:pPr eaLnBrk="0" fontAlgn="base" hangingPunct="0">
              <a:spcBef>
                <a:spcPct val="0"/>
              </a:spcBef>
              <a:spcAft>
                <a:spcPct val="0"/>
              </a:spcAft>
              <a:tabLst>
                <a:tab pos="2971800" algn="ctr"/>
                <a:tab pos="5943600" algn="r"/>
              </a:tabLst>
            </a:pPr>
            <a:r>
              <a:rPr kumimoji="0" lang="ro-RO" altLang="en-US" sz="1000" b="0" i="0" cap="none" normalizeH="0" baseline="0" dirty="0">
                <a:latin typeface="Arial" panose="020B0604020202020204" pitchFamily="34" charset="0"/>
                <a:ea typeface="Calibri" panose="020F0502020204030204" pitchFamily="34" charset="0"/>
                <a:cs typeface="Times New Roman" panose="02020603050405020304" pitchFamily="18" charset="0"/>
              </a:rPr>
              <a:t> ICMPD/2021/MPF-357-004</a:t>
            </a:r>
            <a:endParaRPr kumimoji="0" lang="ro-RO" altLang="en-US" sz="1000" b="0" i="0" cap="none" normalizeH="0" baseline="0" dirty="0">
              <a:latin typeface="Arial" panose="020B0604020202020204" pitchFamily="34" charset="0"/>
            </a:endParaRPr>
          </a:p>
        </p:txBody>
      </p:sp>
      <p:sp>
        <p:nvSpPr>
          <p:cNvPr id="2" name="Text Box 1"/>
          <p:cNvSpPr txBox="1"/>
          <p:nvPr/>
        </p:nvSpPr>
        <p:spPr>
          <a:xfrm>
            <a:off x="571277" y="1332865"/>
            <a:ext cx="11085762" cy="2985433"/>
          </a:xfrm>
          <a:prstGeom prst="rect">
            <a:avLst/>
          </a:prstGeom>
          <a:noFill/>
        </p:spPr>
        <p:txBody>
          <a:bodyPr wrap="square" rtlCol="0" anchor="t">
            <a:spAutoFit/>
          </a:bodyPr>
          <a:lstStyle/>
          <a:p>
            <a:pPr algn="l"/>
            <a:endParaRPr lang="en-GB" altLang="en-US" sz="2000" dirty="0"/>
          </a:p>
          <a:p>
            <a:r>
              <a:rPr lang="en-US" dirty="0"/>
              <a:t>The review of relevant legislation is part of the wider desk research component in the CASTLE project.</a:t>
            </a:r>
          </a:p>
          <a:p>
            <a:r>
              <a:rPr lang="en-US" dirty="0"/>
              <a:t>(</a:t>
            </a:r>
            <a:r>
              <a:rPr lang="en-US" b="1" dirty="0"/>
              <a:t>work in progress</a:t>
            </a:r>
            <a:r>
              <a:rPr lang="en-US" dirty="0"/>
              <a:t>)</a:t>
            </a:r>
          </a:p>
          <a:p>
            <a:endParaRPr lang="en-US" b="1" dirty="0"/>
          </a:p>
          <a:p>
            <a:endParaRPr lang="en-US" b="1" dirty="0"/>
          </a:p>
          <a:p>
            <a:r>
              <a:rPr lang="en-US" sz="2000" b="1" dirty="0"/>
              <a:t>Rationale</a:t>
            </a:r>
          </a:p>
          <a:p>
            <a:endParaRPr lang="en-US" sz="2000" dirty="0"/>
          </a:p>
          <a:p>
            <a:r>
              <a:rPr lang="en-US" dirty="0"/>
              <a:t>To outline and critically discuss the legal provisions that are relevant in relation to the phenomenon of labor migration and children left behind as a result of their parents working abroad.</a:t>
            </a:r>
          </a:p>
          <a:p>
            <a:pPr algn="l"/>
            <a:endParaRPr lang="en-GB" altLang="en-US" sz="1000" dirty="0"/>
          </a:p>
          <a:p>
            <a:pPr algn="l"/>
            <a:endParaRPr lang="en-GB" altLang="en-US" sz="1000" dirty="0"/>
          </a:p>
        </p:txBody>
      </p:sp>
      <p:pic>
        <p:nvPicPr>
          <p:cNvPr id="100" name="Picture 99"/>
          <p:cNvPicPr/>
          <p:nvPr/>
        </p:nvPicPr>
        <p:blipFill>
          <a:blip r:embed="rId10">
            <a:extLst>
              <a:ext uri="{96DAC541-7B7A-43D3-8B79-37D633B846F1}">
                <asvg:svgBlip xmlns:asvg="http://schemas.microsoft.com/office/drawing/2016/SVG/main" r:embed="rId11"/>
              </a:ext>
            </a:extLst>
          </a:blip>
          <a:stretch>
            <a:fillRect/>
          </a:stretch>
        </p:blipFill>
        <p:spPr>
          <a:xfrm>
            <a:off x="951548" y="5686425"/>
            <a:ext cx="1838324" cy="571500"/>
          </a:xfrm>
          <a:prstGeom prst="rect">
            <a:avLst/>
          </a:prstGeom>
          <a:noFill/>
        </p:spPr>
      </p:pic>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2725</Words>
  <Application>Microsoft Office PowerPoint</Application>
  <PresentationFormat>Widescreen</PresentationFormat>
  <Paragraphs>345</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Alina Bărbuță</cp:lastModifiedBy>
  <cp:revision>1</cp:revision>
  <dcterms:created xsi:type="dcterms:W3CDTF">2021-08-31T15:31:00Z</dcterms:created>
  <dcterms:modified xsi:type="dcterms:W3CDTF">2023-06-06T07:32:12Z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137DDCEE8F85409592F583824B5D0622</vt:lpwstr>
  </property>
  <property fmtid="{D5CDD505-2E9C-101B-9397-08002B2CF9AE}" pid="3" name="KSOProductBuildVer">
    <vt:lpwstr>1033-11.2.0.11130</vt:lpwstr>
  </property>
</Properties>
</file>